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heme/themeOverride1.xml" ContentType="application/vnd.openxmlformats-officedocument.themeOverr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7"/>
  </p:notesMasterIdLst>
  <p:sldIdLst>
    <p:sldId id="261" r:id="rId2"/>
    <p:sldId id="331" r:id="rId3"/>
    <p:sldId id="280" r:id="rId4"/>
    <p:sldId id="281" r:id="rId5"/>
    <p:sldId id="282" r:id="rId6"/>
    <p:sldId id="284" r:id="rId7"/>
    <p:sldId id="336" r:id="rId8"/>
    <p:sldId id="292" r:id="rId9"/>
    <p:sldId id="349" r:id="rId10"/>
    <p:sldId id="350" r:id="rId11"/>
    <p:sldId id="338" r:id="rId12"/>
    <p:sldId id="257" r:id="rId13"/>
    <p:sldId id="275" r:id="rId14"/>
    <p:sldId id="276" r:id="rId15"/>
    <p:sldId id="278" r:id="rId16"/>
    <p:sldId id="337" r:id="rId17"/>
    <p:sldId id="341" r:id="rId18"/>
    <p:sldId id="340" r:id="rId19"/>
    <p:sldId id="343" r:id="rId20"/>
    <p:sldId id="344" r:id="rId21"/>
    <p:sldId id="342" r:id="rId22"/>
    <p:sldId id="345" r:id="rId23"/>
    <p:sldId id="346" r:id="rId24"/>
    <p:sldId id="347" r:id="rId25"/>
    <p:sldId id="348" r:id="rId26"/>
  </p:sldIdLst>
  <p:sldSz cx="9144000" cy="5143500" type="screen16x9"/>
  <p:notesSz cx="9926638" cy="67976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BBAE6E2-1279-449F-98C4-CC591A7945B2}" v="51" dt="2024-11-06T11:30:11.650"/>
  </p1510:revLst>
</p1510:revInfo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7419" autoAdjust="0"/>
    <p:restoredTop sz="94660"/>
  </p:normalViewPr>
  <p:slideViewPr>
    <p:cSldViewPr>
      <p:cViewPr varScale="1">
        <p:scale>
          <a:sx n="87" d="100"/>
          <a:sy n="87" d="100"/>
        </p:scale>
        <p:origin x="992" y="5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microsoft.com/office/2016/11/relationships/changesInfo" Target="changesInfos/changesInfo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ramanik, Piyush - AM/NS India - Academy for Skill Development (HAZ)" userId="00efa59f-07c1-447a-9aea-e0d2f25dbfa4" providerId="ADAL" clId="{FBBAE6E2-1279-449F-98C4-CC591A7945B2}"/>
    <pc:docChg chg="undo custSel addSld delSld modSld">
      <pc:chgData name="Pramanik, Piyush - AM/NS India - Academy for Skill Development (HAZ)" userId="00efa59f-07c1-447a-9aea-e0d2f25dbfa4" providerId="ADAL" clId="{FBBAE6E2-1279-449F-98C4-CC591A7945B2}" dt="2024-11-06T11:30:34.863" v="570" actId="13926"/>
      <pc:docMkLst>
        <pc:docMk/>
      </pc:docMkLst>
      <pc:sldChg chg="modSp mod">
        <pc:chgData name="Pramanik, Piyush - AM/NS India - Academy for Skill Development (HAZ)" userId="00efa59f-07c1-447a-9aea-e0d2f25dbfa4" providerId="ADAL" clId="{FBBAE6E2-1279-449F-98C4-CC591A7945B2}" dt="2024-11-06T08:32:37.544" v="550" actId="13926"/>
        <pc:sldMkLst>
          <pc:docMk/>
          <pc:sldMk cId="1945381682" sldId="275"/>
        </pc:sldMkLst>
        <pc:graphicFrameChg chg="modGraphic">
          <ac:chgData name="Pramanik, Piyush - AM/NS India - Academy for Skill Development (HAZ)" userId="00efa59f-07c1-447a-9aea-e0d2f25dbfa4" providerId="ADAL" clId="{FBBAE6E2-1279-449F-98C4-CC591A7945B2}" dt="2024-11-06T08:32:37.544" v="550" actId="13926"/>
          <ac:graphicFrameMkLst>
            <pc:docMk/>
            <pc:sldMk cId="1945381682" sldId="275"/>
            <ac:graphicFrameMk id="4" creationId="{00000000-0000-0000-0000-000000000000}"/>
          </ac:graphicFrameMkLst>
        </pc:graphicFrameChg>
      </pc:sldChg>
      <pc:sldChg chg="modSp mod">
        <pc:chgData name="Pramanik, Piyush - AM/NS India - Academy for Skill Development (HAZ)" userId="00efa59f-07c1-447a-9aea-e0d2f25dbfa4" providerId="ADAL" clId="{FBBAE6E2-1279-449F-98C4-CC591A7945B2}" dt="2024-11-06T07:51:52.421" v="477" actId="13926"/>
        <pc:sldMkLst>
          <pc:docMk/>
          <pc:sldMk cId="4260709353" sldId="278"/>
        </pc:sldMkLst>
        <pc:graphicFrameChg chg="modGraphic">
          <ac:chgData name="Pramanik, Piyush - AM/NS India - Academy for Skill Development (HAZ)" userId="00efa59f-07c1-447a-9aea-e0d2f25dbfa4" providerId="ADAL" clId="{FBBAE6E2-1279-449F-98C4-CC591A7945B2}" dt="2024-11-06T07:51:52.421" v="477" actId="13926"/>
          <ac:graphicFrameMkLst>
            <pc:docMk/>
            <pc:sldMk cId="4260709353" sldId="278"/>
            <ac:graphicFrameMk id="4" creationId="{00000000-0000-0000-0000-000000000000}"/>
          </ac:graphicFrameMkLst>
        </pc:graphicFrameChg>
      </pc:sldChg>
      <pc:sldChg chg="modSp del mod">
        <pc:chgData name="Pramanik, Piyush - AM/NS India - Academy for Skill Development (HAZ)" userId="00efa59f-07c1-447a-9aea-e0d2f25dbfa4" providerId="ADAL" clId="{FBBAE6E2-1279-449F-98C4-CC591A7945B2}" dt="2024-11-06T05:15:30.316" v="429" actId="47"/>
        <pc:sldMkLst>
          <pc:docMk/>
          <pc:sldMk cId="2363121496" sldId="285"/>
        </pc:sldMkLst>
        <pc:spChg chg="mod">
          <ac:chgData name="Pramanik, Piyush - AM/NS India - Academy for Skill Development (HAZ)" userId="00efa59f-07c1-447a-9aea-e0d2f25dbfa4" providerId="ADAL" clId="{FBBAE6E2-1279-449F-98C4-CC591A7945B2}" dt="2024-11-05T05:44:37.131" v="91" actId="20577"/>
          <ac:spMkLst>
            <pc:docMk/>
            <pc:sldMk cId="2363121496" sldId="285"/>
            <ac:spMk id="5" creationId="{00000000-0000-0000-0000-000000000000}"/>
          </ac:spMkLst>
        </pc:spChg>
        <pc:graphicFrameChg chg="modGraphic">
          <ac:chgData name="Pramanik, Piyush - AM/NS India - Academy for Skill Development (HAZ)" userId="00efa59f-07c1-447a-9aea-e0d2f25dbfa4" providerId="ADAL" clId="{FBBAE6E2-1279-449F-98C4-CC591A7945B2}" dt="2024-11-05T06:28:09.809" v="219" actId="13926"/>
          <ac:graphicFrameMkLst>
            <pc:docMk/>
            <pc:sldMk cId="2363121496" sldId="285"/>
            <ac:graphicFrameMk id="4" creationId="{00000000-0000-0000-0000-000000000000}"/>
          </ac:graphicFrameMkLst>
        </pc:graphicFrameChg>
      </pc:sldChg>
      <pc:sldChg chg="modSp add del mod">
        <pc:chgData name="Pramanik, Piyush - AM/NS India - Academy for Skill Development (HAZ)" userId="00efa59f-07c1-447a-9aea-e0d2f25dbfa4" providerId="ADAL" clId="{FBBAE6E2-1279-449F-98C4-CC591A7945B2}" dt="2024-11-06T05:19:34.436" v="448" actId="47"/>
        <pc:sldMkLst>
          <pc:docMk/>
          <pc:sldMk cId="1854023509" sldId="291"/>
        </pc:sldMkLst>
        <pc:spChg chg="mod">
          <ac:chgData name="Pramanik, Piyush - AM/NS India - Academy for Skill Development (HAZ)" userId="00efa59f-07c1-447a-9aea-e0d2f25dbfa4" providerId="ADAL" clId="{FBBAE6E2-1279-449F-98C4-CC591A7945B2}" dt="2024-11-05T05:44:30.160" v="83" actId="20577"/>
          <ac:spMkLst>
            <pc:docMk/>
            <pc:sldMk cId="1854023509" sldId="291"/>
            <ac:spMk id="5" creationId="{00000000-0000-0000-0000-000000000000}"/>
          </ac:spMkLst>
        </pc:spChg>
        <pc:graphicFrameChg chg="modGraphic">
          <ac:chgData name="Pramanik, Piyush - AM/NS India - Academy for Skill Development (HAZ)" userId="00efa59f-07c1-447a-9aea-e0d2f25dbfa4" providerId="ADAL" clId="{FBBAE6E2-1279-449F-98C4-CC591A7945B2}" dt="2024-11-05T05:56:54.852" v="215" actId="20577"/>
          <ac:graphicFrameMkLst>
            <pc:docMk/>
            <pc:sldMk cId="1854023509" sldId="291"/>
            <ac:graphicFrameMk id="4" creationId="{00000000-0000-0000-0000-000000000000}"/>
          </ac:graphicFrameMkLst>
        </pc:graphicFrameChg>
      </pc:sldChg>
      <pc:sldChg chg="modSp del mod">
        <pc:chgData name="Pramanik, Piyush - AM/NS India - Academy for Skill Development (HAZ)" userId="00efa59f-07c1-447a-9aea-e0d2f25dbfa4" providerId="ADAL" clId="{FBBAE6E2-1279-449F-98C4-CC591A7945B2}" dt="2024-11-05T05:44:15.063" v="73" actId="2696"/>
        <pc:sldMkLst>
          <pc:docMk/>
          <pc:sldMk cId="3812618894" sldId="291"/>
        </pc:sldMkLst>
        <pc:graphicFrameChg chg="modGraphic">
          <ac:chgData name="Pramanik, Piyush - AM/NS India - Academy for Skill Development (HAZ)" userId="00efa59f-07c1-447a-9aea-e0d2f25dbfa4" providerId="ADAL" clId="{FBBAE6E2-1279-449F-98C4-CC591A7945B2}" dt="2024-11-05T05:31:00.207" v="22" actId="13926"/>
          <ac:graphicFrameMkLst>
            <pc:docMk/>
            <pc:sldMk cId="3812618894" sldId="291"/>
            <ac:graphicFrameMk id="4" creationId="{00000000-0000-0000-0000-000000000000}"/>
          </ac:graphicFrameMkLst>
        </pc:graphicFrameChg>
      </pc:sldChg>
      <pc:sldChg chg="modSp mod">
        <pc:chgData name="Pramanik, Piyush - AM/NS India - Academy for Skill Development (HAZ)" userId="00efa59f-07c1-447a-9aea-e0d2f25dbfa4" providerId="ADAL" clId="{FBBAE6E2-1279-449F-98C4-CC591A7945B2}" dt="2024-11-06T11:30:34.863" v="570" actId="13926"/>
        <pc:sldMkLst>
          <pc:docMk/>
          <pc:sldMk cId="1684242473" sldId="337"/>
        </pc:sldMkLst>
        <pc:graphicFrameChg chg="mod modGraphic">
          <ac:chgData name="Pramanik, Piyush - AM/NS India - Academy for Skill Development (HAZ)" userId="00efa59f-07c1-447a-9aea-e0d2f25dbfa4" providerId="ADAL" clId="{FBBAE6E2-1279-449F-98C4-CC591A7945B2}" dt="2024-11-06T11:30:34.863" v="570" actId="13926"/>
          <ac:graphicFrameMkLst>
            <pc:docMk/>
            <pc:sldMk cId="1684242473" sldId="337"/>
            <ac:graphicFrameMk id="2" creationId="{25C30CB7-4BFB-A190-5BAD-F23342F1034D}"/>
          </ac:graphicFrameMkLst>
        </pc:graphicFrameChg>
      </pc:sldChg>
      <pc:sldChg chg="modSp mod">
        <pc:chgData name="Pramanik, Piyush - AM/NS India - Academy for Skill Development (HAZ)" userId="00efa59f-07c1-447a-9aea-e0d2f25dbfa4" providerId="ADAL" clId="{FBBAE6E2-1279-449F-98C4-CC591A7945B2}" dt="2024-11-06T07:53:31.200" v="479" actId="13926"/>
        <pc:sldMkLst>
          <pc:docMk/>
          <pc:sldMk cId="3611613068" sldId="345"/>
        </pc:sldMkLst>
        <pc:graphicFrameChg chg="modGraphic">
          <ac:chgData name="Pramanik, Piyush - AM/NS India - Academy for Skill Development (HAZ)" userId="00efa59f-07c1-447a-9aea-e0d2f25dbfa4" providerId="ADAL" clId="{FBBAE6E2-1279-449F-98C4-CC591A7945B2}" dt="2024-11-06T07:53:31.200" v="479" actId="13926"/>
          <ac:graphicFrameMkLst>
            <pc:docMk/>
            <pc:sldMk cId="3611613068" sldId="345"/>
            <ac:graphicFrameMk id="2" creationId="{25C30CB7-4BFB-A190-5BAD-F23342F1034D}"/>
          </ac:graphicFrameMkLst>
        </pc:graphicFrameChg>
      </pc:sldChg>
      <pc:sldChg chg="modSp add mod">
        <pc:chgData name="Pramanik, Piyush - AM/NS India - Academy for Skill Development (HAZ)" userId="00efa59f-07c1-447a-9aea-e0d2f25dbfa4" providerId="ADAL" clId="{FBBAE6E2-1279-449F-98C4-CC591A7945B2}" dt="2024-11-06T05:19:40.607" v="455" actId="20577"/>
        <pc:sldMkLst>
          <pc:docMk/>
          <pc:sldMk cId="83933432" sldId="349"/>
        </pc:sldMkLst>
        <pc:spChg chg="mod">
          <ac:chgData name="Pramanik, Piyush - AM/NS India - Academy for Skill Development (HAZ)" userId="00efa59f-07c1-447a-9aea-e0d2f25dbfa4" providerId="ADAL" clId="{FBBAE6E2-1279-449F-98C4-CC591A7945B2}" dt="2024-11-06T05:19:40.607" v="455" actId="20577"/>
          <ac:spMkLst>
            <pc:docMk/>
            <pc:sldMk cId="83933432" sldId="349"/>
            <ac:spMk id="5" creationId="{00000000-0000-0000-0000-000000000000}"/>
          </ac:spMkLst>
        </pc:spChg>
        <pc:graphicFrameChg chg="mod modGraphic">
          <ac:chgData name="Pramanik, Piyush - AM/NS India - Academy for Skill Development (HAZ)" userId="00efa59f-07c1-447a-9aea-e0d2f25dbfa4" providerId="ADAL" clId="{FBBAE6E2-1279-449F-98C4-CC591A7945B2}" dt="2024-11-05T07:59:50.041" v="426" actId="13926"/>
          <ac:graphicFrameMkLst>
            <pc:docMk/>
            <pc:sldMk cId="83933432" sldId="349"/>
            <ac:graphicFrameMk id="4" creationId="{00000000-0000-0000-0000-000000000000}"/>
          </ac:graphicFrameMkLst>
        </pc:graphicFrameChg>
      </pc:sldChg>
      <pc:sldChg chg="modSp add mod">
        <pc:chgData name="Pramanik, Piyush - AM/NS India - Academy for Skill Development (HAZ)" userId="00efa59f-07c1-447a-9aea-e0d2f25dbfa4" providerId="ADAL" clId="{FBBAE6E2-1279-449F-98C4-CC591A7945B2}" dt="2024-11-06T05:19:48.125" v="462" actId="20577"/>
        <pc:sldMkLst>
          <pc:docMk/>
          <pc:sldMk cId="1258284752" sldId="350"/>
        </pc:sldMkLst>
        <pc:spChg chg="mod">
          <ac:chgData name="Pramanik, Piyush - AM/NS India - Academy for Skill Development (HAZ)" userId="00efa59f-07c1-447a-9aea-e0d2f25dbfa4" providerId="ADAL" clId="{FBBAE6E2-1279-449F-98C4-CC591A7945B2}" dt="2024-11-06T05:19:48.125" v="462" actId="20577"/>
          <ac:spMkLst>
            <pc:docMk/>
            <pc:sldMk cId="1258284752" sldId="350"/>
            <ac:spMk id="5" creationId="{00000000-0000-0000-0000-000000000000}"/>
          </ac:spMkLst>
        </pc:spChg>
        <pc:graphicFrameChg chg="mod modGraphic">
          <ac:chgData name="Pramanik, Piyush - AM/NS India - Academy for Skill Development (HAZ)" userId="00efa59f-07c1-447a-9aea-e0d2f25dbfa4" providerId="ADAL" clId="{FBBAE6E2-1279-449F-98C4-CC591A7945B2}" dt="2024-11-05T07:59:17.735" v="403" actId="14100"/>
          <ac:graphicFrameMkLst>
            <pc:docMk/>
            <pc:sldMk cId="1258284752" sldId="350"/>
            <ac:graphicFrameMk id="4" creationId="{00000000-0000-0000-0000-000000000000}"/>
          </ac:graphicFrameMkLst>
        </pc:graphicFrameChg>
      </pc:sldChg>
    </pc:docChg>
  </pc:docChgLst>
  <pc:docChgLst>
    <pc:chgData name="Pramanik, Piyush - AM/NS India - Academy for Skill Development (HAZ)" userId="00efa59f-07c1-447a-9aea-e0d2f25dbfa4" providerId="ADAL" clId="{1A2F9C15-FE76-4763-89D9-F7A5C7A68C02}"/>
    <pc:docChg chg="modSld">
      <pc:chgData name="Pramanik, Piyush - AM/NS India - Academy for Skill Development (HAZ)" userId="00efa59f-07c1-447a-9aea-e0d2f25dbfa4" providerId="ADAL" clId="{1A2F9C15-FE76-4763-89D9-F7A5C7A68C02}" dt="2024-10-28T09:16:51.496" v="0" actId="20577"/>
      <pc:docMkLst>
        <pc:docMk/>
      </pc:docMkLst>
      <pc:sldChg chg="modSp mod">
        <pc:chgData name="Pramanik, Piyush - AM/NS India - Academy for Skill Development (HAZ)" userId="00efa59f-07c1-447a-9aea-e0d2f25dbfa4" providerId="ADAL" clId="{1A2F9C15-FE76-4763-89D9-F7A5C7A68C02}" dt="2024-10-28T09:16:51.496" v="0" actId="20577"/>
        <pc:sldMkLst>
          <pc:docMk/>
          <pc:sldMk cId="3487011790" sldId="346"/>
        </pc:sldMkLst>
        <pc:graphicFrameChg chg="modGraphic">
          <ac:chgData name="Pramanik, Piyush - AM/NS India - Academy for Skill Development (HAZ)" userId="00efa59f-07c1-447a-9aea-e0d2f25dbfa4" providerId="ADAL" clId="{1A2F9C15-FE76-4763-89D9-F7A5C7A68C02}" dt="2024-10-28T09:16:51.496" v="0" actId="20577"/>
          <ac:graphicFrameMkLst>
            <pc:docMk/>
            <pc:sldMk cId="3487011790" sldId="346"/>
            <ac:graphicFrameMk id="2" creationId="{25C30CB7-4BFB-A190-5BAD-F23342F1034D}"/>
          </ac:graphicFrameMkLst>
        </pc:graphicFrame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4301543" cy="339884"/>
          </a:xfrm>
          <a:prstGeom prst="rect">
            <a:avLst/>
          </a:prstGeom>
        </p:spPr>
        <p:txBody>
          <a:bodyPr vert="horz" lIns="107031" tIns="53515" rIns="107031" bIns="53515" rtlCol="0"/>
          <a:lstStyle>
            <a:lvl1pPr algn="l">
              <a:defRPr sz="14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623372" y="1"/>
            <a:ext cx="4301543" cy="339884"/>
          </a:xfrm>
          <a:prstGeom prst="rect">
            <a:avLst/>
          </a:prstGeom>
        </p:spPr>
        <p:txBody>
          <a:bodyPr vert="horz" lIns="107031" tIns="53515" rIns="107031" bIns="53515" rtlCol="0"/>
          <a:lstStyle>
            <a:lvl1pPr algn="r">
              <a:defRPr sz="1400"/>
            </a:lvl1pPr>
          </a:lstStyle>
          <a:p>
            <a:fld id="{B375032A-8388-42B1-A7E1-2D1C17DD40BF}" type="datetimeFigureOut">
              <a:rPr lang="en-US" smtClean="0"/>
              <a:pPr/>
              <a:t>11/6/2024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697163" y="509588"/>
            <a:ext cx="4532312" cy="25495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107031" tIns="53515" rIns="107031" bIns="53515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92664" y="3228897"/>
            <a:ext cx="7941310" cy="3058954"/>
          </a:xfrm>
          <a:prstGeom prst="rect">
            <a:avLst/>
          </a:prstGeom>
        </p:spPr>
        <p:txBody>
          <a:bodyPr vert="horz" lIns="107031" tIns="53515" rIns="107031" bIns="53515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455694"/>
            <a:ext cx="4301543" cy="339884"/>
          </a:xfrm>
          <a:prstGeom prst="rect">
            <a:avLst/>
          </a:prstGeom>
        </p:spPr>
        <p:txBody>
          <a:bodyPr vert="horz" lIns="107031" tIns="53515" rIns="107031" bIns="53515" rtlCol="0" anchor="b"/>
          <a:lstStyle>
            <a:lvl1pPr algn="l">
              <a:defRPr sz="14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623372" y="6455694"/>
            <a:ext cx="4301543" cy="339884"/>
          </a:xfrm>
          <a:prstGeom prst="rect">
            <a:avLst/>
          </a:prstGeom>
        </p:spPr>
        <p:txBody>
          <a:bodyPr vert="horz" lIns="107031" tIns="53515" rIns="107031" bIns="53515" rtlCol="0" anchor="b"/>
          <a:lstStyle>
            <a:lvl1pPr algn="r">
              <a:defRPr sz="1400"/>
            </a:lvl1pPr>
          </a:lstStyle>
          <a:p>
            <a:fld id="{FC5C63B3-2D6A-4A24-A1B4-0EBEED18ACC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defTabSz="1070305">
              <a:defRPr/>
            </a:pPr>
            <a:fld id="{5DD36E05-690E-4C7E-8E12-3C7C2134A25B}" type="slidenum">
              <a:rPr lang="en-US">
                <a:solidFill>
                  <a:prstClr val="black"/>
                </a:solidFill>
                <a:latin typeface="Aptos" panose="02110004020202020204"/>
              </a:rPr>
              <a:pPr defTabSz="1070305">
                <a:defRPr/>
              </a:pPr>
              <a:t>1</a:t>
            </a:fld>
            <a:endParaRPr lang="en-US">
              <a:solidFill>
                <a:prstClr val="black"/>
              </a:solidFill>
              <a:latin typeface="Aptos" panose="021100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21034998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C5C63B3-2D6A-4A24-A1B4-0EBEED18ACC4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014106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C5C63B3-2D6A-4A24-A1B4-0EBEED18ACC4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67093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1594485"/>
            <a:ext cx="7772400" cy="108013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2880360"/>
            <a:ext cx="6400800" cy="12858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11/6/2024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11/6/2024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183005"/>
            <a:ext cx="3977640" cy="33947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183005"/>
            <a:ext cx="3977640" cy="33947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11/6/2024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11/6/2024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11/6/2024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4785359"/>
            <a:ext cx="9144000" cy="358140"/>
          </a:xfrm>
          <a:custGeom>
            <a:avLst/>
            <a:gdLst/>
            <a:ahLst/>
            <a:cxnLst/>
            <a:rect l="l" t="t" r="r" b="b"/>
            <a:pathLst>
              <a:path w="9144000" h="358139">
                <a:moveTo>
                  <a:pt x="9144000" y="0"/>
                </a:moveTo>
                <a:lnTo>
                  <a:pt x="0" y="0"/>
                </a:lnTo>
                <a:lnTo>
                  <a:pt x="0" y="358139"/>
                </a:lnTo>
                <a:lnTo>
                  <a:pt x="9144000" y="358139"/>
                </a:lnTo>
                <a:lnTo>
                  <a:pt x="9144000" y="0"/>
                </a:lnTo>
                <a:close/>
              </a:path>
            </a:pathLst>
          </a:custGeom>
          <a:solidFill>
            <a:srgbClr val="00AFE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0" y="789431"/>
            <a:ext cx="9144000" cy="36830"/>
          </a:xfrm>
          <a:custGeom>
            <a:avLst/>
            <a:gdLst/>
            <a:ahLst/>
            <a:cxnLst/>
            <a:rect l="l" t="t" r="r" b="b"/>
            <a:pathLst>
              <a:path w="9144000" h="36830">
                <a:moveTo>
                  <a:pt x="9144000" y="0"/>
                </a:moveTo>
                <a:lnTo>
                  <a:pt x="0" y="0"/>
                </a:lnTo>
                <a:lnTo>
                  <a:pt x="0" y="36575"/>
                </a:lnTo>
                <a:lnTo>
                  <a:pt x="9144000" y="36575"/>
                </a:lnTo>
                <a:lnTo>
                  <a:pt x="9144000" y="0"/>
                </a:lnTo>
                <a:close/>
              </a:path>
            </a:pathLst>
          </a:custGeom>
          <a:solidFill>
            <a:srgbClr val="00AFE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57200" y="205740"/>
            <a:ext cx="8229600" cy="82296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457200" y="1183005"/>
            <a:ext cx="8229600" cy="33947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4783455"/>
            <a:ext cx="2926080" cy="2571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4783455"/>
            <a:ext cx="2103120" cy="2571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11/6/2024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4783455"/>
            <a:ext cx="2103120" cy="2571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5.xml"/><Relationship Id="rId1" Type="http://schemas.openxmlformats.org/officeDocument/2006/relationships/themeOverride" Target="../theme/themeOverride1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1CB0AD66-CC5B-969F-9803-A26827CB5EE1}"/>
              </a:ext>
            </a:extLst>
          </p:cNvPr>
          <p:cNvSpPr/>
          <p:nvPr/>
        </p:nvSpPr>
        <p:spPr>
          <a:xfrm>
            <a:off x="-1" y="1399029"/>
            <a:ext cx="9144000" cy="1388745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r>
              <a:rPr lang="en-US" sz="3300" b="1" dirty="0">
                <a:solidFill>
                  <a:prstClr val="white"/>
                </a:solidFill>
                <a:latin typeface="Trebuchet MS" panose="020B0603020202020204" pitchFamily="34" charset="0"/>
              </a:rPr>
              <a:t> </a:t>
            </a:r>
            <a:r>
              <a:rPr lang="en-US" sz="3000" b="1" dirty="0">
                <a:solidFill>
                  <a:prstClr val="white"/>
                </a:solidFill>
                <a:latin typeface="Trebuchet MS" panose="020B0603020202020204" pitchFamily="34" charset="0"/>
              </a:rPr>
              <a:t>42</a:t>
            </a:r>
            <a:r>
              <a:rPr lang="en-US" sz="3000" b="1" baseline="30000" dirty="0">
                <a:solidFill>
                  <a:prstClr val="white"/>
                </a:solidFill>
                <a:latin typeface="Trebuchet MS" panose="020B0603020202020204" pitchFamily="34" charset="0"/>
              </a:rPr>
              <a:t>nd</a:t>
            </a:r>
            <a:r>
              <a:rPr lang="en-US" sz="3000" b="1" dirty="0">
                <a:solidFill>
                  <a:prstClr val="white"/>
                </a:solidFill>
                <a:latin typeface="Trebuchet MS" panose="020B0603020202020204" pitchFamily="34" charset="0"/>
              </a:rPr>
              <a:t> Annual Mines Safety Week Celebration-2024</a:t>
            </a:r>
            <a:endParaRPr lang="en-US" sz="3300" b="1" dirty="0">
              <a:solidFill>
                <a:prstClr val="white"/>
              </a:solidFill>
              <a:latin typeface="Trebuchet MS" panose="020B0603020202020204" pitchFamily="34" charset="0"/>
            </a:endParaRPr>
          </a:p>
          <a:p>
            <a:pPr algn="ctr" defTabSz="685800">
              <a:defRPr/>
            </a:pPr>
            <a:r>
              <a:rPr lang="en-US" sz="2400" b="1" dirty="0">
                <a:solidFill>
                  <a:prstClr val="white"/>
                </a:solidFill>
                <a:latin typeface="Trebuchet MS" panose="020B0603020202020204" pitchFamily="34" charset="0"/>
              </a:rPr>
              <a:t>(Under the Aegis of DGMS Bhubaneswar Regions 1 &amp; 2)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3A33C12-CC84-D939-FF74-30E97A041CD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72350" y="-92546"/>
            <a:ext cx="1652452" cy="100452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D670D227-F2B9-4CAC-F4AA-488837D45404}"/>
              </a:ext>
            </a:extLst>
          </p:cNvPr>
          <p:cNvSpPr txBox="1"/>
          <p:nvPr/>
        </p:nvSpPr>
        <p:spPr>
          <a:xfrm>
            <a:off x="94093" y="2876370"/>
            <a:ext cx="893070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>
              <a:defRPr/>
            </a:pPr>
            <a:r>
              <a:rPr lang="en-US" sz="3300" b="1">
                <a:solidFill>
                  <a:prstClr val="black"/>
                </a:solidFill>
                <a:latin typeface="Trebuchet MS" panose="020B0603020202020204" pitchFamily="34" charset="0"/>
              </a:rPr>
              <a:t>Mines Inspection,</a:t>
            </a:r>
            <a:endParaRPr lang="en-US" sz="3300" b="1" dirty="0">
              <a:solidFill>
                <a:prstClr val="black"/>
              </a:solidFill>
              <a:latin typeface="Trebuchet MS" panose="020B0603020202020204" pitchFamily="34" charset="0"/>
            </a:endParaRPr>
          </a:p>
          <a:p>
            <a:pPr algn="ctr" defTabSz="685800">
              <a:defRPr/>
            </a:pPr>
            <a:r>
              <a:rPr lang="en-US" sz="3300" b="1" dirty="0">
                <a:solidFill>
                  <a:prstClr val="black"/>
                </a:solidFill>
                <a:latin typeface="Trebuchet MS" panose="020B0603020202020204" pitchFamily="34" charset="0"/>
              </a:rPr>
              <a:t>GVTC &amp; OHC Inspection Schedule -2024</a:t>
            </a:r>
            <a:endParaRPr lang="en-US" sz="2400" b="1" dirty="0">
              <a:solidFill>
                <a:srgbClr val="A02B93">
                  <a:lumMod val="50000"/>
                </a:srgbClr>
              </a:solidFill>
              <a:latin typeface="Trebuchet MS" panose="020B0603020202020204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7BBA5A1-8C0F-B978-EA4B-A381A594A19F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9112" b="51331"/>
          <a:stretch/>
        </p:blipFill>
        <p:spPr>
          <a:xfrm>
            <a:off x="1068922" y="4543749"/>
            <a:ext cx="7006154" cy="394012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04BE5B93-3C36-9235-3834-41BC471B31D3}"/>
              </a:ext>
            </a:extLst>
          </p:cNvPr>
          <p:cNvSpPr/>
          <p:nvPr/>
        </p:nvSpPr>
        <p:spPr>
          <a:xfrm>
            <a:off x="0" y="4937760"/>
            <a:ext cx="9144000" cy="255189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685800">
              <a:defRPr/>
            </a:pPr>
            <a:r>
              <a:rPr lang="en-US" sz="1200" b="1" kern="0" dirty="0">
                <a:solidFill>
                  <a:srgbClr val="70AD47">
                    <a:lumMod val="50000"/>
                  </a:srgb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Many Roles, One Goal - Building Safety Together </a:t>
            </a:r>
            <a:endParaRPr lang="en-IN" sz="1350" b="1" kern="0" dirty="0">
              <a:solidFill>
                <a:srgbClr val="70AD47">
                  <a:lumMod val="50000"/>
                </a:srgbClr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547F3F4-C7EC-BE66-85DE-6AD035012A4B}"/>
              </a:ext>
            </a:extLst>
          </p:cNvPr>
          <p:cNvSpPr/>
          <p:nvPr/>
        </p:nvSpPr>
        <p:spPr>
          <a:xfrm>
            <a:off x="0" y="0"/>
            <a:ext cx="9144000" cy="5192949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endParaRPr lang="en-US" sz="1350">
              <a:solidFill>
                <a:prstClr val="white"/>
              </a:solidFill>
              <a:latin typeface="Aptos" panose="02110004020202020204"/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1A932B32-D388-5954-FC76-DEC3262084FA}"/>
              </a:ext>
            </a:extLst>
          </p:cNvPr>
          <p:cNvCxnSpPr/>
          <p:nvPr/>
        </p:nvCxnSpPr>
        <p:spPr>
          <a:xfrm>
            <a:off x="0" y="843558"/>
            <a:ext cx="9144000" cy="0"/>
          </a:xfrm>
          <a:prstGeom prst="line">
            <a:avLst/>
          </a:prstGeom>
          <a:ln w="571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">
            <a:extLst>
              <a:ext uri="{FF2B5EF4-FFF2-40B4-BE49-F238E27FC236}">
                <a16:creationId xmlns:a16="http://schemas.microsoft.com/office/drawing/2014/main" id="{2731C4E3-FEB3-F8C4-2CEF-4CEEAE0E196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2056" y="32657"/>
            <a:ext cx="792815" cy="7223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713536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15479724"/>
              </p:ext>
            </p:extLst>
          </p:nvPr>
        </p:nvGraphicFramePr>
        <p:xfrm>
          <a:off x="288189" y="901831"/>
          <a:ext cx="8712967" cy="4162341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0405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5942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0551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9604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34793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431532">
                <a:tc>
                  <a:txBody>
                    <a:bodyPr/>
                    <a:lstStyle/>
                    <a:p>
                      <a:pPr marL="91440" algn="ctr" fontAlgn="ctr">
                        <a:lnSpc>
                          <a:spcPct val="100000"/>
                        </a:lnSpc>
                        <a:spcBef>
                          <a:spcPts val="545"/>
                        </a:spcBef>
                      </a:pPr>
                      <a:r>
                        <a:rPr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  <a:ea typeface="+mn-ea"/>
                          <a:cs typeface="+mn-cs"/>
                        </a:rPr>
                        <a:t>Sl. No</a:t>
                      </a:r>
                    </a:p>
                  </a:txBody>
                  <a:tcPr marL="0" marR="0" marT="69215" marB="0" anchor="ctr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91440" algn="ctr" fontAlgn="ctr">
                        <a:lnSpc>
                          <a:spcPct val="100000"/>
                        </a:lnSpc>
                        <a:spcBef>
                          <a:spcPts val="545"/>
                        </a:spcBef>
                      </a:pPr>
                      <a:r>
                        <a:rPr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  <a:ea typeface="+mn-ea"/>
                          <a:cs typeface="+mn-cs"/>
                        </a:rPr>
                        <a:t>Name of Mine</a:t>
                      </a:r>
                    </a:p>
                  </a:txBody>
                  <a:tcPr marL="0" marR="0" marT="69215" marB="0" anchor="ctr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91440" algn="ctr" fontAlgn="ctr">
                        <a:lnSpc>
                          <a:spcPct val="100000"/>
                        </a:lnSpc>
                        <a:spcBef>
                          <a:spcPts val="545"/>
                        </a:spcBef>
                      </a:pPr>
                      <a:r>
                        <a:rPr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  <a:ea typeface="+mn-ea"/>
                          <a:cs typeface="+mn-cs"/>
                        </a:rPr>
                        <a:t>Name of the Owner</a:t>
                      </a:r>
                    </a:p>
                  </a:txBody>
                  <a:tcPr marL="0" marR="0" marT="69215" marB="0" anchor="ctr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91440" algn="ctr" fontAlgn="ctr">
                        <a:lnSpc>
                          <a:spcPct val="100000"/>
                        </a:lnSpc>
                        <a:spcBef>
                          <a:spcPts val="545"/>
                        </a:spcBef>
                      </a:pPr>
                      <a:r>
                        <a:rPr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  <a:ea typeface="+mn-ea"/>
                          <a:cs typeface="+mn-cs"/>
                        </a:rPr>
                        <a:t>Date of Inspection</a:t>
                      </a:r>
                    </a:p>
                  </a:txBody>
                  <a:tcPr marL="0" marR="0" marT="69215" marB="0" anchor="ctr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91440" algn="ctr" fontAlgn="ctr">
                        <a:lnSpc>
                          <a:spcPct val="100000"/>
                        </a:lnSpc>
                        <a:spcBef>
                          <a:spcPts val="545"/>
                        </a:spcBef>
                      </a:pPr>
                      <a:r>
                        <a:rPr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  <a:ea typeface="+mn-ea"/>
                          <a:cs typeface="+mn-cs"/>
                        </a:rPr>
                        <a:t>Inspection Team</a:t>
                      </a:r>
                    </a:p>
                  </a:txBody>
                  <a:tcPr marL="0" marR="0" marT="69215" marB="0" anchor="ctr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78188">
                <a:tc>
                  <a:txBody>
                    <a:bodyPr/>
                    <a:lstStyle/>
                    <a:p>
                      <a:pPr marL="91440" algn="ctr" fontAlgn="ctr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  <a:ea typeface="+mn-ea"/>
                          <a:cs typeface="+mn-cs"/>
                        </a:rPr>
                        <a:t>11</a:t>
                      </a:r>
                    </a:p>
                  </a:txBody>
                  <a:tcPr marL="9525" marR="9525" marT="9525" marB="0" anchor="ctr">
                    <a:lnL w="6350">
                      <a:solidFill>
                        <a:srgbClr val="000000"/>
                      </a:solidFill>
                      <a:prstDash val="soli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91440" marR="0" lvl="0" indent="0" algn="l" defTabSz="91440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  <a:ea typeface="+mn-ea"/>
                          <a:cs typeface="+mn-cs"/>
                        </a:rPr>
                        <a:t>Illiyas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  <a:ea typeface="+mn-ea"/>
                          <a:cs typeface="+mn-cs"/>
                        </a:rPr>
                        <a:t>Ahammed</a:t>
                      </a:r>
                      <a:endParaRPr lang="en-IN" sz="11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  <a:ea typeface="+mn-ea"/>
                        <a:cs typeface="+mn-cs"/>
                      </a:endParaRPr>
                    </a:p>
                  </a:txBody>
                  <a:tcPr marL="6350" marR="6350" marT="6350" marB="0" anchor="ctr">
                    <a:lnL w="6350">
                      <a:solidFill>
                        <a:srgbClr val="000000"/>
                      </a:solidFill>
                      <a:prstDash val="soli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91440" algn="l" fontAlgn="ctr"/>
                      <a:r>
                        <a:rPr lang="en-US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  <a:ea typeface="+mn-ea"/>
                          <a:cs typeface="+mn-cs"/>
                        </a:rPr>
                        <a:t>Illiyas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  <a:ea typeface="+mn-ea"/>
                          <a:cs typeface="+mn-cs"/>
                        </a:rPr>
                        <a:t>Ahammed</a:t>
                      </a:r>
                      <a:endParaRPr lang="en-IN" sz="11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  <a:ea typeface="+mn-ea"/>
                        <a:cs typeface="+mn-cs"/>
                      </a:endParaRP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91440" algn="l" fontAlgn="t">
                        <a:lnSpc>
                          <a:spcPct val="100000"/>
                        </a:lnSpc>
                        <a:spcBef>
                          <a:spcPts val="660"/>
                        </a:spcBef>
                      </a:pP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  <a:ea typeface="+mn-ea"/>
                          <a:cs typeface="+mn-cs"/>
                        </a:rPr>
                        <a:t>17-11-24</a:t>
                      </a:r>
                    </a:p>
                  </a:txBody>
                  <a:tcPr marL="0" marR="0" marT="844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9">
                  <a:txBody>
                    <a:bodyPr/>
                    <a:lstStyle/>
                    <a:p>
                      <a:pPr marL="91440" marR="37465" indent="-635" algn="l" fontAlgn="ctr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  <a:ea typeface="+mn-ea"/>
                          <a:cs typeface="+mn-cs"/>
                        </a:rPr>
                        <a:t>Convenor : Mr. Naveen Srivastav </a:t>
                      </a:r>
                    </a:p>
                    <a:p>
                      <a:pPr marL="91440" marR="37465" indent="-635" algn="l" fontAlgn="ctr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  <a:ea typeface="+mn-ea"/>
                          <a:cs typeface="+mn-cs"/>
                        </a:rPr>
                        <a:t>Mines : 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  <a:ea typeface="+mn-ea"/>
                          <a:cs typeface="+mn-cs"/>
                        </a:rPr>
                        <a:t>Kamarda Chromite Mine, TATA</a:t>
                      </a:r>
                    </a:p>
                    <a:p>
                      <a:pPr marL="91440" marR="37465" indent="-635" algn="l" fontAlgn="ctr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  <a:ea typeface="+mn-ea"/>
                          <a:cs typeface="+mn-cs"/>
                        </a:rPr>
                        <a:t>Mob: 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  <a:ea typeface="+mn-ea"/>
                          <a:cs typeface="+mn-cs"/>
                        </a:rPr>
                        <a:t>6287090160</a:t>
                      </a:r>
                    </a:p>
                    <a:p>
                      <a:pPr marL="91440" algn="l" fontAlgn="ctr"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  <a:ea typeface="+mn-ea"/>
                        <a:cs typeface="+mn-cs"/>
                      </a:endParaRPr>
                    </a:p>
                    <a:p>
                      <a:pPr marL="91440" marR="196215" indent="-1270" algn="l" fontAlgn="ctr">
                        <a:lnSpc>
                          <a:spcPct val="100000"/>
                        </a:lnSpc>
                      </a:pPr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  <a:ea typeface="+mn-ea"/>
                          <a:cs typeface="+mn-cs"/>
                        </a:rPr>
                        <a:t>Member-1 (Mining): Mr. Akash Kumar Nayak</a:t>
                      </a:r>
                    </a:p>
                    <a:p>
                      <a:pPr marL="91440" marR="196215" indent="-1270" algn="l" fontAlgn="ctr">
                        <a:lnSpc>
                          <a:spcPct val="100000"/>
                        </a:lnSpc>
                      </a:pPr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  <a:ea typeface="+mn-ea"/>
                          <a:cs typeface="+mn-cs"/>
                        </a:rPr>
                        <a:t>Mines: 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  <a:ea typeface="+mn-ea"/>
                          <a:cs typeface="+mn-cs"/>
                        </a:rPr>
                        <a:t>Kaliapani Chromite Mines, JSL</a:t>
                      </a:r>
                    </a:p>
                    <a:p>
                      <a:pPr marL="91440" marR="196215" indent="-1270" algn="l" fontAlgn="ctr">
                        <a:lnSpc>
                          <a:spcPct val="100000"/>
                        </a:lnSpc>
                      </a:pPr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  <a:ea typeface="+mn-ea"/>
                          <a:cs typeface="+mn-cs"/>
                        </a:rPr>
                        <a:t>Mob: 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  <a:ea typeface="+mn-ea"/>
                          <a:cs typeface="+mn-cs"/>
                        </a:rPr>
                        <a:t>9439407056</a:t>
                      </a:r>
                    </a:p>
                    <a:p>
                      <a:pPr marL="91440" marR="196215" indent="-1270" algn="l" fontAlgn="ctr">
                        <a:lnSpc>
                          <a:spcPct val="100000"/>
                        </a:lnSpc>
                      </a:pP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  <a:ea typeface="+mn-ea"/>
                        <a:cs typeface="+mn-cs"/>
                      </a:endParaRPr>
                    </a:p>
                    <a:p>
                      <a:pPr marL="91440" algn="l" fontAlgn="ctr"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  <a:ea typeface="+mn-ea"/>
                          <a:cs typeface="+mn-cs"/>
                        </a:rPr>
                        <a:t>Member-2 : Mr. Saroj </a:t>
                      </a:r>
                      <a:r>
                        <a:rPr lang="en-US" sz="11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  <a:ea typeface="+mn-ea"/>
                          <a:cs typeface="+mn-cs"/>
                        </a:rPr>
                        <a:t>Mohanta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  <a:ea typeface="+mn-ea"/>
                        <a:cs typeface="+mn-cs"/>
                      </a:endParaRPr>
                    </a:p>
                    <a:p>
                      <a:pPr marL="91440" marR="36830" indent="1270" algn="l" fontAlgn="ctr">
                        <a:lnSpc>
                          <a:spcPct val="100000"/>
                        </a:lnSpc>
                      </a:pPr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  <a:ea typeface="+mn-ea"/>
                          <a:cs typeface="+mn-cs"/>
                        </a:rPr>
                        <a:t>Mines: 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  <a:ea typeface="+mn-ea"/>
                          <a:cs typeface="+mn-cs"/>
                        </a:rPr>
                        <a:t>Saruabil Chromite Mine, TATA</a:t>
                      </a:r>
                    </a:p>
                    <a:p>
                      <a:pPr marL="91440" marR="36830" indent="1270" algn="l" fontAlgn="ctr">
                        <a:lnSpc>
                          <a:spcPct val="100000"/>
                        </a:lnSpc>
                      </a:pPr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  <a:ea typeface="+mn-ea"/>
                          <a:cs typeface="+mn-cs"/>
                        </a:rPr>
                        <a:t>Mob: 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  <a:ea typeface="+mn-ea"/>
                          <a:cs typeface="+mn-cs"/>
                        </a:rPr>
                        <a:t>9238407228</a:t>
                      </a:r>
                    </a:p>
                    <a:p>
                      <a:pPr marL="91440" algn="l" fontAlgn="ctr"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  <a:ea typeface="+mn-ea"/>
                        <a:cs typeface="+mn-cs"/>
                      </a:endParaRPr>
                    </a:p>
                    <a:p>
                      <a:pPr marL="91440" algn="l" fontAlgn="ctr"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  <a:ea typeface="+mn-ea"/>
                          <a:cs typeface="+mn-cs"/>
                        </a:rPr>
                        <a:t>Member-3 : Mr. Sumit Kumar Thakur</a:t>
                      </a:r>
                    </a:p>
                    <a:p>
                      <a:pPr marL="91440" algn="l" fontAlgn="ctr"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  <a:ea typeface="+mn-ea"/>
                          <a:cs typeface="+mn-cs"/>
                        </a:rPr>
                        <a:t>Mines: 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  <a:ea typeface="+mn-ea"/>
                          <a:cs typeface="+mn-cs"/>
                        </a:rPr>
                        <a:t>Mahagiri Mines ( Chromite), IMFA</a:t>
                      </a:r>
                    </a:p>
                    <a:p>
                      <a:pPr marL="91440" algn="l" fontAlgn="ctr"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  <a:ea typeface="+mn-ea"/>
                          <a:cs typeface="+mn-cs"/>
                        </a:rPr>
                        <a:t>Mob: 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  <a:ea typeface="+mn-ea"/>
                          <a:cs typeface="+mn-cs"/>
                        </a:rPr>
                        <a:t>7077735720</a:t>
                      </a:r>
                    </a:p>
                    <a:p>
                      <a:pPr marL="91440" algn="l" fontAlgn="ctr"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7112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47006">
                <a:tc>
                  <a:txBody>
                    <a:bodyPr/>
                    <a:lstStyle/>
                    <a:p>
                      <a:pPr marL="91440" algn="ctr" fontAlgn="ctr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  <a:ea typeface="+mn-ea"/>
                          <a:cs typeface="+mn-cs"/>
                        </a:rPr>
                        <a:t>12</a:t>
                      </a:r>
                    </a:p>
                  </a:txBody>
                  <a:tcPr marL="9525" marR="9525" marT="9525" marB="0" anchor="ctr">
                    <a:lnL w="6350">
                      <a:solidFill>
                        <a:srgbClr val="000000"/>
                      </a:solidFill>
                      <a:prstDash val="soli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91440" algn="l" fontAlgn="ctr"/>
                      <a:r>
                        <a:rPr lang="en-I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  <a:ea typeface="+mn-ea"/>
                          <a:cs typeface="+mn-cs"/>
                        </a:rPr>
                        <a:t>Khamarigaon Granite Mine 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91440" algn="l" fontAlgn="ctr"/>
                      <a:r>
                        <a:rPr lang="en-I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  <a:ea typeface="+mn-ea"/>
                          <a:cs typeface="+mn-cs"/>
                        </a:rPr>
                        <a:t>M/S. Galaxy Enterprises 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91440" algn="l" fontAlgn="t">
                        <a:lnSpc>
                          <a:spcPct val="100000"/>
                        </a:lnSpc>
                        <a:spcBef>
                          <a:spcPts val="660"/>
                        </a:spcBef>
                      </a:pP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  <a:ea typeface="+mn-ea"/>
                          <a:cs typeface="+mn-cs"/>
                        </a:rPr>
                        <a:t>18-11-24</a:t>
                      </a:r>
                    </a:p>
                  </a:txBody>
                  <a:tcPr marL="0" marR="0" marT="850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50701727"/>
                  </a:ext>
                </a:extLst>
              </a:tr>
              <a:tr h="447006">
                <a:tc>
                  <a:txBody>
                    <a:bodyPr/>
                    <a:lstStyle/>
                    <a:p>
                      <a:pPr marL="91440" algn="ctr" fontAlgn="ctr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  <a:ea typeface="+mn-ea"/>
                          <a:cs typeface="+mn-cs"/>
                        </a:rPr>
                        <a:t>13</a:t>
                      </a:r>
                    </a:p>
                  </a:txBody>
                  <a:tcPr marL="9525" marR="9525" marT="9525" marB="0" anchor="ctr">
                    <a:lnL w="6350">
                      <a:solidFill>
                        <a:srgbClr val="000000"/>
                      </a:solidFill>
                      <a:prstDash val="soli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1440" algn="l" fontAlgn="ctr"/>
                      <a:r>
                        <a:rPr lang="en-I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  <a:ea typeface="+mn-ea"/>
                          <a:cs typeface="+mn-cs"/>
                        </a:rPr>
                        <a:t>Badadumula Decorative Stone Mines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1440" algn="l" fontAlgn="ctr"/>
                      <a:r>
                        <a:rPr lang="en-I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  <a:ea typeface="+mn-ea"/>
                          <a:cs typeface="+mn-cs"/>
                        </a:rPr>
                        <a:t>M/S. </a:t>
                      </a:r>
                      <a:r>
                        <a:rPr lang="en-IN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  <a:ea typeface="+mn-ea"/>
                          <a:cs typeface="+mn-cs"/>
                        </a:rPr>
                        <a:t>Ajaxpetro</a:t>
                      </a:r>
                      <a:endParaRPr lang="en-IN" sz="11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  <a:ea typeface="+mn-ea"/>
                        <a:cs typeface="+mn-cs"/>
                      </a:endParaRP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1440" marR="0" lvl="0" indent="0" algn="l" defTabSz="914400" eaLnBrk="1" fontAlgn="t" latinLnBrk="0" hangingPunct="1">
                        <a:lnSpc>
                          <a:spcPct val="100000"/>
                        </a:lnSpc>
                        <a:spcBef>
                          <a:spcPts val="66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  <a:ea typeface="+mn-ea"/>
                          <a:cs typeface="+mn-cs"/>
                        </a:rPr>
                        <a:t>18-11-24</a:t>
                      </a:r>
                    </a:p>
                  </a:txBody>
                  <a:tcPr marL="0" marR="0" marT="844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21125006"/>
                  </a:ext>
                </a:extLst>
              </a:tr>
              <a:tr h="466061">
                <a:tc>
                  <a:txBody>
                    <a:bodyPr/>
                    <a:lstStyle/>
                    <a:p>
                      <a:pPr marL="91440" algn="ctr" fontAlgn="ctr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  <a:ea typeface="+mn-ea"/>
                          <a:cs typeface="+mn-cs"/>
                        </a:rPr>
                        <a:t>14</a:t>
                      </a:r>
                    </a:p>
                  </a:txBody>
                  <a:tcPr marL="9525" marR="9525" marT="9525" marB="0" anchor="ctr">
                    <a:lnL w="6350">
                      <a:solidFill>
                        <a:srgbClr val="000000"/>
                      </a:solidFill>
                      <a:prstDash val="soli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91440" algn="l" fontAlgn="ctr"/>
                      <a:r>
                        <a:rPr lang="en-I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  <a:ea typeface="+mn-ea"/>
                          <a:cs typeface="+mn-cs"/>
                        </a:rPr>
                        <a:t>Bhagabanpur Decorative Stone Mines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91440" marR="0" lvl="0" indent="0" algn="l" defTabSz="91440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  <a:ea typeface="+mn-ea"/>
                          <a:cs typeface="+mn-cs"/>
                        </a:rPr>
                        <a:t>Illiyas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  <a:ea typeface="+mn-ea"/>
                          <a:cs typeface="+mn-cs"/>
                        </a:rPr>
                        <a:t> Khan</a:t>
                      </a:r>
                      <a:endParaRPr lang="en-IN" sz="11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  <a:ea typeface="+mn-ea"/>
                        <a:cs typeface="+mn-cs"/>
                      </a:endParaRP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91440" algn="l" fontAlgn="t">
                        <a:lnSpc>
                          <a:spcPct val="100000"/>
                        </a:lnSpc>
                        <a:spcBef>
                          <a:spcPts val="660"/>
                        </a:spcBef>
                      </a:pP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  <a:ea typeface="+mn-ea"/>
                          <a:cs typeface="+mn-cs"/>
                        </a:rPr>
                        <a:t>19-11-24</a:t>
                      </a:r>
                    </a:p>
                  </a:txBody>
                  <a:tcPr marL="0" marR="0" marT="844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7112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58758">
                <a:tc>
                  <a:txBody>
                    <a:bodyPr/>
                    <a:lstStyle/>
                    <a:p>
                      <a:pPr marL="91440" marR="0" lvl="0" indent="0" algn="ctr" defTabSz="91440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  <a:ea typeface="+mn-ea"/>
                          <a:cs typeface="+mn-cs"/>
                        </a:rPr>
                        <a:t>15</a:t>
                      </a:r>
                    </a:p>
                    <a:p>
                      <a:pPr marL="91440" algn="ctr" fontAlgn="ctr"/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6350">
                      <a:solidFill>
                        <a:srgbClr val="000000"/>
                      </a:solidFill>
                      <a:prstDash val="soli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91440" algn="l" fontAlgn="ctr"/>
                      <a:r>
                        <a:rPr lang="en-I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  <a:ea typeface="+mn-ea"/>
                          <a:cs typeface="+mn-cs"/>
                        </a:rPr>
                        <a:t> Bhagbanpur Decorative Stone Mines,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91440" algn="l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  <a:ea typeface="+mn-ea"/>
                          <a:cs typeface="+mn-cs"/>
                        </a:rPr>
                        <a:t>M/S. </a:t>
                      </a:r>
                      <a:r>
                        <a:rPr lang="en-I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  <a:ea typeface="+mn-ea"/>
                          <a:cs typeface="+mn-cs"/>
                        </a:rPr>
                        <a:t>Sobhan Kumar Mahapatra 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91440" marR="0" lvl="0" indent="0" algn="l" defTabSz="914400" eaLnBrk="1" fontAlgn="t" latinLnBrk="0" hangingPunct="1">
                        <a:lnSpc>
                          <a:spcPct val="100000"/>
                        </a:lnSpc>
                        <a:spcBef>
                          <a:spcPts val="66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  <a:ea typeface="+mn-ea"/>
                          <a:cs typeface="+mn-cs"/>
                        </a:rPr>
                        <a:t>19-11-24</a:t>
                      </a:r>
                    </a:p>
                  </a:txBody>
                  <a:tcPr marL="0" marR="0" marT="844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14882136"/>
                  </a:ext>
                </a:extLst>
              </a:tr>
              <a:tr h="466061">
                <a:tc>
                  <a:txBody>
                    <a:bodyPr/>
                    <a:lstStyle/>
                    <a:p>
                      <a:pPr marL="91440" algn="ctr" fontAlgn="ctr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  <a:ea typeface="+mn-ea"/>
                          <a:cs typeface="+mn-cs"/>
                        </a:rPr>
                        <a:t>16</a:t>
                      </a:r>
                    </a:p>
                  </a:txBody>
                  <a:tcPr marL="9525" marR="9525" marT="9525" marB="0" anchor="ctr">
                    <a:lnL w="6350">
                      <a:solidFill>
                        <a:srgbClr val="000000"/>
                      </a:solidFill>
                      <a:prstDash val="soli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91440" marR="0" lvl="0" indent="0" algn="l" defTabSz="91440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  <a:ea typeface="+mn-ea"/>
                          <a:cs typeface="+mn-cs"/>
                        </a:rPr>
                        <a:t>Bhaganpur Decorative Stone Mines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91440" marR="0" lvl="0" indent="0" algn="l" defTabSz="91440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  <a:ea typeface="+mn-ea"/>
                          <a:cs typeface="+mn-cs"/>
                        </a:rPr>
                        <a:t>A.N. </a:t>
                      </a:r>
                      <a:r>
                        <a:rPr lang="en-US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  <a:ea typeface="+mn-ea"/>
                          <a:cs typeface="+mn-cs"/>
                        </a:rPr>
                        <a:t>Baxi</a:t>
                      </a:r>
                      <a:endParaRPr lang="en-IN" sz="11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  <a:ea typeface="+mn-ea"/>
                        <a:cs typeface="+mn-cs"/>
                      </a:endParaRP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91440" marR="0" lvl="0" indent="0" algn="l" defTabSz="914400" eaLnBrk="1" fontAlgn="t" latinLnBrk="0" hangingPunct="1">
                        <a:lnSpc>
                          <a:spcPct val="100000"/>
                        </a:lnSpc>
                        <a:spcBef>
                          <a:spcPts val="66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  <a:ea typeface="+mn-ea"/>
                          <a:cs typeface="+mn-cs"/>
                        </a:rPr>
                        <a:t>20-11-24</a:t>
                      </a:r>
                    </a:p>
                  </a:txBody>
                  <a:tcPr marL="0" marR="0" marT="844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40674314"/>
                  </a:ext>
                </a:extLst>
              </a:tr>
              <a:tr h="289243">
                <a:tc>
                  <a:txBody>
                    <a:bodyPr/>
                    <a:lstStyle/>
                    <a:p>
                      <a:pPr marL="91440" algn="ctr" fontAlgn="ctr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  <a:ea typeface="+mn-ea"/>
                          <a:cs typeface="+mn-cs"/>
                        </a:rPr>
                        <a:t>17</a:t>
                      </a:r>
                    </a:p>
                  </a:txBody>
                  <a:tcPr marL="9525" marR="9525" marT="9525" marB="0" anchor="ctr">
                    <a:lnL w="6350">
                      <a:solidFill>
                        <a:srgbClr val="000000"/>
                      </a:solidFill>
                      <a:prstDash val="soli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91440" algn="l" fontAlgn="ctr"/>
                      <a:r>
                        <a:rPr lang="en-I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  <a:ea typeface="+mn-ea"/>
                          <a:cs typeface="+mn-cs"/>
                        </a:rPr>
                        <a:t>Bhagabanpur Decorative Stone Mines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91440" algn="l" fontAlgn="ctr"/>
                      <a:r>
                        <a:rPr lang="en-I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  <a:ea typeface="+mn-ea"/>
                          <a:cs typeface="+mn-cs"/>
                        </a:rPr>
                        <a:t>M/S. Royal Granite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91440" marR="0" lvl="0" indent="0" algn="l" defTabSz="914400" eaLnBrk="1" fontAlgn="t" latinLnBrk="0" hangingPunct="1">
                        <a:lnSpc>
                          <a:spcPct val="100000"/>
                        </a:lnSpc>
                        <a:spcBef>
                          <a:spcPts val="66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  <a:ea typeface="+mn-ea"/>
                          <a:cs typeface="+mn-cs"/>
                        </a:rPr>
                        <a:t>20-11-24</a:t>
                      </a:r>
                    </a:p>
                  </a:txBody>
                  <a:tcPr marL="0" marR="0" marT="844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IN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217275106"/>
                  </a:ext>
                </a:extLst>
              </a:tr>
              <a:tr h="289243">
                <a:tc>
                  <a:txBody>
                    <a:bodyPr/>
                    <a:lstStyle/>
                    <a:p>
                      <a:pPr marL="91440" algn="ctr" fontAlgn="ctr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  <a:ea typeface="+mn-ea"/>
                          <a:cs typeface="+mn-cs"/>
                        </a:rPr>
                        <a:t>18</a:t>
                      </a:r>
                    </a:p>
                  </a:txBody>
                  <a:tcPr marL="9525" marR="9525" marT="9525" marB="0" anchor="ctr">
                    <a:lnL w="6350">
                      <a:solidFill>
                        <a:srgbClr val="000000"/>
                      </a:solidFill>
                      <a:prstDash val="soli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91440" algn="l" fontAlgn="ctr"/>
                      <a:r>
                        <a:rPr lang="en-I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  <a:ea typeface="+mn-ea"/>
                          <a:cs typeface="+mn-cs"/>
                        </a:rPr>
                        <a:t>Pandiapathar  Decorative Stone Mines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91440" algn="l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  <a:ea typeface="+mn-ea"/>
                          <a:cs typeface="+mn-cs"/>
                        </a:rPr>
                        <a:t>M/S. </a:t>
                      </a:r>
                      <a:r>
                        <a:rPr lang="en-I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  <a:ea typeface="+mn-ea"/>
                          <a:cs typeface="+mn-cs"/>
                        </a:rPr>
                        <a:t>MD Irfan Razzak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91440" marR="0" lvl="0" indent="0" algn="l" defTabSz="914400" eaLnBrk="1" fontAlgn="t" latinLnBrk="0" hangingPunct="1">
                        <a:lnSpc>
                          <a:spcPct val="100000"/>
                        </a:lnSpc>
                        <a:spcBef>
                          <a:spcPts val="66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  <a:ea typeface="+mn-ea"/>
                          <a:cs typeface="+mn-cs"/>
                        </a:rPr>
                        <a:t>21-11-24</a:t>
                      </a:r>
                    </a:p>
                  </a:txBody>
                  <a:tcPr marL="0" marR="0" marT="844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marL="91440" algn="l" fontAlgn="ctr"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7112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33174985"/>
                  </a:ext>
                </a:extLst>
              </a:tr>
              <a:tr h="289243">
                <a:tc>
                  <a:txBody>
                    <a:bodyPr/>
                    <a:lstStyle/>
                    <a:p>
                      <a:pPr marL="91440" algn="ctr" fontAlgn="ctr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  <a:ea typeface="+mn-ea"/>
                          <a:cs typeface="+mn-cs"/>
                        </a:rPr>
                        <a:t>19</a:t>
                      </a:r>
                    </a:p>
                  </a:txBody>
                  <a:tcPr marL="9525" marR="9525" marT="9525" marB="0" anchor="ctr">
                    <a:lnL w="6350">
                      <a:solidFill>
                        <a:srgbClr val="000000"/>
                      </a:solidFill>
                      <a:prstDash val="soli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91440" algn="l" fontAlgn="ctr"/>
                      <a:r>
                        <a:rPr lang="en-I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  <a:ea typeface="+mn-ea"/>
                          <a:cs typeface="+mn-cs"/>
                        </a:rPr>
                        <a:t>Dindipalli Decoration Stone Mines 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91440" algn="l" fontAlgn="ctr"/>
                      <a:r>
                        <a:rPr lang="en-I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  <a:ea typeface="+mn-ea"/>
                          <a:cs typeface="+mn-cs"/>
                        </a:rPr>
                        <a:t>Ranjulata Swain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91440" marR="0" lvl="0" indent="0" algn="l" defTabSz="914400" eaLnBrk="1" fontAlgn="t" latinLnBrk="0" hangingPunct="1">
                        <a:lnSpc>
                          <a:spcPct val="100000"/>
                        </a:lnSpc>
                        <a:spcBef>
                          <a:spcPts val="66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  <a:ea typeface="+mn-ea"/>
                          <a:cs typeface="+mn-cs"/>
                        </a:rPr>
                        <a:t>21-11-24</a:t>
                      </a:r>
                    </a:p>
                  </a:txBody>
                  <a:tcPr marL="0" marR="0" marT="844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marL="91440" algn="l" fontAlgn="ctr"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7112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83419804"/>
                  </a:ext>
                </a:extLst>
              </a:tr>
            </a:tbl>
          </a:graphicData>
        </a:graphic>
      </p:graphicFrame>
      <p:sp>
        <p:nvSpPr>
          <p:cNvPr id="5" name="object 2"/>
          <p:cNvSpPr txBox="1"/>
          <p:nvPr/>
        </p:nvSpPr>
        <p:spPr>
          <a:xfrm>
            <a:off x="142844" y="79324"/>
            <a:ext cx="8858312" cy="705962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0" marR="119380" lvl="0" indent="0" algn="ctr" defTabSz="914400" rtl="0" eaLnBrk="1" fontAlgn="auto" latinLnBrk="0" hangingPunct="1">
              <a:lnSpc>
                <a:spcPct val="1501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3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42</a:t>
            </a:r>
            <a:r>
              <a:rPr kumimoji="0" lang="en-US" sz="1800" b="1" i="0" u="none" strike="noStrike" kern="1200" cap="none" spc="30" normalizeH="0" baseline="3000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nd</a:t>
            </a:r>
            <a:r>
              <a:rPr kumimoji="0" lang="en-US" sz="1800" b="1" i="0" u="none" strike="noStrike" kern="1200" cap="none" spc="3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 </a:t>
            </a:r>
            <a:r>
              <a:rPr kumimoji="0" lang="en-US" sz="1800" b="1" i="0" u="none" strike="noStrike" kern="1200" cap="none" spc="-15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ANNUAL</a:t>
            </a:r>
            <a:r>
              <a:rPr kumimoji="0" lang="en-US" sz="1800" b="1" i="0" u="none" strike="noStrike" kern="1200" cap="none" spc="-11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  </a:t>
            </a:r>
            <a:r>
              <a:rPr kumimoji="0" lang="en-US" sz="1800" b="1" i="0" u="none" strike="noStrike" kern="1200" cap="none" spc="-1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MINES  </a:t>
            </a:r>
            <a:r>
              <a:rPr kumimoji="0" lang="en-US" sz="1800" b="1" i="0" u="none" strike="noStrike" kern="1200" cap="none" spc="-165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SAFETY  </a:t>
            </a:r>
            <a:r>
              <a:rPr kumimoji="0" lang="en-US" sz="1800" b="1" i="0" u="none" strike="noStrike" kern="1200" cap="none" spc="-175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WEEK  </a:t>
            </a:r>
            <a:r>
              <a:rPr kumimoji="0" lang="en-US" sz="1800" b="1" i="0" u="none" strike="noStrike" kern="1200" cap="none" spc="-145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CELEBRATION </a:t>
            </a:r>
            <a:r>
              <a:rPr kumimoji="0" lang="en-US" sz="1800" b="1" i="0" u="none" strike="noStrike" kern="1200" cap="none" spc="17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-</a:t>
            </a:r>
            <a:r>
              <a:rPr kumimoji="0" lang="en-US" sz="1800" b="1" i="0" u="none" strike="noStrike" kern="1200" cap="none" spc="4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2024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-65" normalizeH="0" baseline="0" noProof="0" dirty="0">
                <a:ln>
                  <a:noFill/>
                </a:ln>
                <a:solidFill>
                  <a:srgbClr val="66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BHUBANESWAR</a:t>
            </a:r>
            <a:r>
              <a:rPr kumimoji="0" sz="1800" b="1" i="0" u="none" strike="noStrike" kern="1200" cap="none" spc="-65" normalizeH="0" baseline="0" noProof="0" dirty="0">
                <a:ln>
                  <a:noFill/>
                </a:ln>
                <a:solidFill>
                  <a:srgbClr val="66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sz="1800" b="1" i="0" u="none" strike="noStrike" kern="1200" cap="none" spc="-60" normalizeH="0" baseline="0" noProof="0" dirty="0">
                <a:ln>
                  <a:noFill/>
                </a:ln>
                <a:solidFill>
                  <a:srgbClr val="66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REGION</a:t>
            </a:r>
            <a:r>
              <a:rPr kumimoji="0" lang="en-US" sz="1800" b="1" i="0" u="none" strike="noStrike" kern="1200" cap="none" spc="-60" normalizeH="0" baseline="0" noProof="0" dirty="0">
                <a:ln>
                  <a:noFill/>
                </a:ln>
                <a:solidFill>
                  <a:srgbClr val="66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1 </a:t>
            </a:r>
            <a:r>
              <a:rPr kumimoji="0" sz="1800" b="1" i="0" u="none" strike="noStrike" kern="1200" cap="none" spc="-60" normalizeH="0" baseline="0" noProof="0" dirty="0">
                <a:ln>
                  <a:noFill/>
                </a:ln>
                <a:solidFill>
                  <a:srgbClr val="66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(GROUP </a:t>
            </a:r>
            <a:r>
              <a:rPr kumimoji="0" lang="en-US" sz="1800" b="1" i="0" u="none" strike="noStrike" kern="1200" cap="none" spc="140" normalizeH="0" baseline="0" noProof="0" dirty="0">
                <a:ln>
                  <a:noFill/>
                </a:ln>
                <a:solidFill>
                  <a:srgbClr val="66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–</a:t>
            </a:r>
            <a:r>
              <a:rPr kumimoji="0" sz="1800" b="1" i="0" u="none" strike="noStrike" kern="1200" cap="none" spc="20" normalizeH="0" baseline="0" noProof="0" dirty="0">
                <a:ln>
                  <a:noFill/>
                </a:ln>
                <a:solidFill>
                  <a:srgbClr val="66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A</a:t>
            </a:r>
            <a:r>
              <a:rPr kumimoji="0" lang="en-IN" sz="1800" b="1" i="0" u="none" strike="noStrike" kern="1200" cap="none" spc="20" normalizeH="0" baseline="0" noProof="0" dirty="0">
                <a:ln>
                  <a:noFill/>
                </a:ln>
                <a:solidFill>
                  <a:srgbClr val="66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-7</a:t>
            </a:r>
            <a:r>
              <a:rPr kumimoji="0" sz="1800" b="1" i="0" u="none" strike="noStrike" kern="1200" cap="none" spc="20" normalizeH="0" baseline="0" noProof="0" dirty="0">
                <a:ln>
                  <a:noFill/>
                </a:ln>
                <a:solidFill>
                  <a:srgbClr val="66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)</a:t>
            </a: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pic>
        <p:nvPicPr>
          <p:cNvPr id="2" name="Picture 2">
            <a:extLst>
              <a:ext uri="{FF2B5EF4-FFF2-40B4-BE49-F238E27FC236}">
                <a16:creationId xmlns:a16="http://schemas.microsoft.com/office/drawing/2014/main" id="{64AF0D63-ADFB-0ED8-4DA7-8934E53714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3840" y="51470"/>
            <a:ext cx="1440160" cy="720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711C77E2-9CEA-51B5-A935-C576D13A24E4}"/>
              </a:ext>
            </a:extLst>
          </p:cNvPr>
          <p:cNvCxnSpPr/>
          <p:nvPr/>
        </p:nvCxnSpPr>
        <p:spPr>
          <a:xfrm>
            <a:off x="0" y="843558"/>
            <a:ext cx="9144000" cy="0"/>
          </a:xfrm>
          <a:prstGeom prst="line">
            <a:avLst/>
          </a:prstGeom>
          <a:ln w="571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2">
            <a:extLst>
              <a:ext uri="{FF2B5EF4-FFF2-40B4-BE49-F238E27FC236}">
                <a16:creationId xmlns:a16="http://schemas.microsoft.com/office/drawing/2014/main" id="{5EF78E47-A8F3-DDCE-8D90-229944A9FFC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2056" y="32657"/>
            <a:ext cx="792815" cy="7223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828475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3F0CB4D0-4C84-4381-3AF9-E665C32399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3840" y="51470"/>
            <a:ext cx="1440160" cy="720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2AE37A2B-741D-94C6-1980-FAB83728638E}"/>
              </a:ext>
            </a:extLst>
          </p:cNvPr>
          <p:cNvCxnSpPr/>
          <p:nvPr/>
        </p:nvCxnSpPr>
        <p:spPr>
          <a:xfrm>
            <a:off x="0" y="843558"/>
            <a:ext cx="9144000" cy="0"/>
          </a:xfrm>
          <a:prstGeom prst="line">
            <a:avLst/>
          </a:prstGeom>
          <a:ln w="571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2">
            <a:extLst>
              <a:ext uri="{FF2B5EF4-FFF2-40B4-BE49-F238E27FC236}">
                <a16:creationId xmlns:a16="http://schemas.microsoft.com/office/drawing/2014/main" id="{F59183F0-F9B6-E534-46AC-2C68EAC6BED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2056" y="32657"/>
            <a:ext cx="792815" cy="722306"/>
          </a:xfrm>
          <a:prstGeom prst="rect">
            <a:avLst/>
          </a:prstGeom>
        </p:spPr>
      </p:pic>
      <p:sp>
        <p:nvSpPr>
          <p:cNvPr id="4" name="object 16">
            <a:extLst>
              <a:ext uri="{FF2B5EF4-FFF2-40B4-BE49-F238E27FC236}">
                <a16:creationId xmlns:a16="http://schemas.microsoft.com/office/drawing/2014/main" id="{5CE8639E-470D-8781-F0DD-76B460C20D34}"/>
              </a:ext>
            </a:extLst>
          </p:cNvPr>
          <p:cNvSpPr txBox="1"/>
          <p:nvPr/>
        </p:nvSpPr>
        <p:spPr>
          <a:xfrm>
            <a:off x="844979" y="339502"/>
            <a:ext cx="7548754" cy="32297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0" marR="119380" lvl="0" indent="0" algn="ctr" defTabSz="914400" rtl="0" eaLnBrk="1" fontAlgn="auto" latinLnBrk="0" hangingPunct="1">
              <a:lnSpc>
                <a:spcPct val="1501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800" b="1" i="0" u="none" strike="noStrike" kern="1200" cap="none" spc="3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127000" marR="119380" lvl="0" indent="0" algn="ctr" defTabSz="914400" rtl="0" eaLnBrk="1" fontAlgn="auto" latinLnBrk="0" hangingPunct="1">
              <a:lnSpc>
                <a:spcPct val="1501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800" b="1" spc="3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Mines Inspection Schedule</a:t>
            </a:r>
          </a:p>
          <a:p>
            <a:pPr marL="127000" marR="119380" lvl="0" indent="0" algn="ctr" defTabSz="914400" rtl="0" eaLnBrk="1" fontAlgn="auto" latinLnBrk="0" hangingPunct="1">
              <a:lnSpc>
                <a:spcPct val="1501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3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Region -2</a:t>
            </a:r>
            <a:endParaRPr kumimoji="0" sz="4800" b="0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352776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19085287"/>
              </p:ext>
            </p:extLst>
          </p:nvPr>
        </p:nvGraphicFramePr>
        <p:xfrm>
          <a:off x="142844" y="913730"/>
          <a:ext cx="8821642" cy="396227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4072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2435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4807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1525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39323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471285">
                <a:tc>
                  <a:txBody>
                    <a:bodyPr/>
                    <a:lstStyle/>
                    <a:p>
                      <a:pPr marL="91440" algn="ctr" fontAlgn="t">
                        <a:lnSpc>
                          <a:spcPct val="100000"/>
                        </a:lnSpc>
                        <a:spcBef>
                          <a:spcPts val="545"/>
                        </a:spcBef>
                      </a:pPr>
                      <a:r>
                        <a:rPr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  <a:ea typeface="+mn-ea"/>
                          <a:cs typeface="+mn-cs"/>
                        </a:rPr>
                        <a:t>Sl. No</a:t>
                      </a:r>
                    </a:p>
                  </a:txBody>
                  <a:tcPr marL="0" marR="0" marT="69215" marB="0" anchor="ctr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91440" algn="ctr" fontAlgn="t">
                        <a:lnSpc>
                          <a:spcPct val="100000"/>
                        </a:lnSpc>
                        <a:spcBef>
                          <a:spcPts val="545"/>
                        </a:spcBef>
                      </a:pPr>
                      <a:r>
                        <a:rPr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  <a:ea typeface="+mn-ea"/>
                          <a:cs typeface="+mn-cs"/>
                        </a:rPr>
                        <a:t>Name of Mine</a:t>
                      </a:r>
                    </a:p>
                  </a:txBody>
                  <a:tcPr marL="0" marR="0" marT="69215" marB="0" anchor="ctr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91440" algn="ctr" fontAlgn="t">
                        <a:lnSpc>
                          <a:spcPct val="100000"/>
                        </a:lnSpc>
                        <a:spcBef>
                          <a:spcPts val="545"/>
                        </a:spcBef>
                      </a:pPr>
                      <a:r>
                        <a:rPr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  <a:ea typeface="+mn-ea"/>
                          <a:cs typeface="+mn-cs"/>
                        </a:rPr>
                        <a:t>Name of the Owner</a:t>
                      </a:r>
                    </a:p>
                  </a:txBody>
                  <a:tcPr marL="0" marR="0" marT="69215" marB="0" anchor="ctr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91440" algn="ctr" fontAlgn="t">
                        <a:lnSpc>
                          <a:spcPct val="100000"/>
                        </a:lnSpc>
                        <a:spcBef>
                          <a:spcPts val="545"/>
                        </a:spcBef>
                      </a:pPr>
                      <a:r>
                        <a:rPr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  <a:ea typeface="+mn-ea"/>
                          <a:cs typeface="+mn-cs"/>
                        </a:rPr>
                        <a:t>Date of Inspection</a:t>
                      </a:r>
                    </a:p>
                  </a:txBody>
                  <a:tcPr marL="0" marR="0" marT="69215" marB="0" anchor="ctr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91440" algn="ctr" fontAlgn="t">
                        <a:lnSpc>
                          <a:spcPct val="100000"/>
                        </a:lnSpc>
                        <a:spcBef>
                          <a:spcPts val="545"/>
                        </a:spcBef>
                      </a:pPr>
                      <a:r>
                        <a:rPr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  <a:ea typeface="+mn-ea"/>
                          <a:cs typeface="+mn-cs"/>
                        </a:rPr>
                        <a:t>Inspection Team</a:t>
                      </a:r>
                    </a:p>
                  </a:txBody>
                  <a:tcPr marL="0" marR="0" marT="69215" marB="0" anchor="ctr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3474">
                <a:tc>
                  <a:txBody>
                    <a:bodyPr/>
                    <a:lstStyle/>
                    <a:p>
                      <a:pPr marL="91440" algn="ctr" fontAlgn="t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>
                      <a:solidFill>
                        <a:srgbClr val="000000"/>
                      </a:solidFill>
                      <a:prstDash val="soli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1440" algn="l" fontAlgn="t"/>
                      <a:r>
                        <a:rPr lang="en-I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  <a:ea typeface="+mn-ea"/>
                          <a:cs typeface="+mn-cs"/>
                        </a:rPr>
                        <a:t> Sanindpur Iron &amp; Bauxite Mines </a:t>
                      </a:r>
                    </a:p>
                  </a:txBody>
                  <a:tcPr marL="6350" marR="6350" marT="6350" marB="0" anchor="ctr">
                    <a:lnL w="6350">
                      <a:solidFill>
                        <a:srgbClr val="000000"/>
                      </a:solidFill>
                      <a:prstDash val="soli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91440" algn="l" fontAlgn="t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  <a:ea typeface="+mn-ea"/>
                          <a:cs typeface="+mn-cs"/>
                        </a:rPr>
                        <a:t>M/s. </a:t>
                      </a:r>
                      <a:r>
                        <a:rPr lang="en-IN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  <a:ea typeface="+mn-ea"/>
                          <a:cs typeface="+mn-cs"/>
                        </a:rPr>
                        <a:t>Rungta</a:t>
                      </a:r>
                      <a:r>
                        <a:rPr lang="en-I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  <a:ea typeface="+mn-ea"/>
                          <a:cs typeface="+mn-cs"/>
                        </a:rPr>
                        <a:t> Sons Private Limited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91440" algn="l" fontAlgn="t">
                        <a:lnSpc>
                          <a:spcPct val="100000"/>
                        </a:lnSpc>
                        <a:spcBef>
                          <a:spcPts val="660"/>
                        </a:spcBef>
                      </a:pP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  <a:ea typeface="+mn-ea"/>
                          <a:cs typeface="+mn-cs"/>
                        </a:rPr>
                        <a:t>11-11-24</a:t>
                      </a:r>
                    </a:p>
                  </a:txBody>
                  <a:tcPr marL="0" marR="0" marT="844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rowSpan="7">
                  <a:txBody>
                    <a:bodyPr/>
                    <a:lstStyle/>
                    <a:p>
                      <a:pPr marL="91440" marR="37465" indent="-635" algn="l" fontAlgn="t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  <a:ea typeface="+mn-ea"/>
                          <a:cs typeface="+mn-cs"/>
                        </a:rPr>
                        <a:t>Convenor :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  <a:ea typeface="+mn-ea"/>
                          <a:cs typeface="+mn-cs"/>
                        </a:rPr>
                        <a:t>Mr. </a:t>
                      </a:r>
                      <a:r>
                        <a:rPr lang="en-IN" sz="1100" b="1" i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Ajay Kumar Mishra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  <a:ea typeface="+mn-ea"/>
                        <a:cs typeface="+mn-cs"/>
                      </a:endParaRPr>
                    </a:p>
                    <a:p>
                      <a:pPr marL="91440" marR="37465" indent="-635" algn="l" fontAlgn="t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  <a:ea typeface="+mn-ea"/>
                          <a:cs typeface="+mn-cs"/>
                        </a:rPr>
                        <a:t>Mines: </a:t>
                      </a:r>
                      <a:r>
                        <a:rPr lang="en-IN" sz="1100" b="0" i="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Kalta</a:t>
                      </a:r>
                      <a:r>
                        <a:rPr lang="en-IN" sz="1100" b="0" i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Iron Mine, SAIL</a:t>
                      </a:r>
                    </a:p>
                    <a:p>
                      <a:pPr marL="91440" marR="37465" indent="-635" algn="l" fontAlgn="t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  <a:ea typeface="+mn-ea"/>
                          <a:cs typeface="+mn-cs"/>
                        </a:rPr>
                        <a:t>Mob: </a:t>
                      </a:r>
                      <a:r>
                        <a:rPr lang="en-IN" sz="1100" b="0" i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8986881502</a:t>
                      </a:r>
                    </a:p>
                    <a:p>
                      <a:pPr marL="91440" marR="37465" indent="-635" algn="l" fontAlgn="t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  <a:ea typeface="+mn-ea"/>
                        <a:cs typeface="+mn-cs"/>
                      </a:endParaRPr>
                    </a:p>
                    <a:p>
                      <a:pPr marL="91440" marR="196215" indent="-1270" algn="l" fontAlgn="t">
                        <a:lnSpc>
                          <a:spcPct val="100000"/>
                        </a:lnSpc>
                      </a:pPr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  <a:ea typeface="+mn-ea"/>
                          <a:cs typeface="+mn-cs"/>
                        </a:rPr>
                        <a:t>Member-1 (Mining): Mr. Mohan Reddy</a:t>
                      </a:r>
                    </a:p>
                    <a:p>
                      <a:pPr marL="91440" marR="196215" indent="-1270" algn="l" fontAlgn="t">
                        <a:lnSpc>
                          <a:spcPct val="100000"/>
                        </a:lnSpc>
                      </a:pPr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  <a:ea typeface="+mn-ea"/>
                          <a:cs typeface="+mn-cs"/>
                        </a:rPr>
                        <a:t>Mines: </a:t>
                      </a:r>
                      <a:r>
                        <a:rPr lang="it-IT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  <a:ea typeface="+mn-ea"/>
                          <a:cs typeface="+mn-cs"/>
                        </a:rPr>
                        <a:t>Ghoraburhani Sagsahi Iron Ore Mine, AMNS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  <a:ea typeface="+mn-ea"/>
                        <a:cs typeface="+mn-cs"/>
                      </a:endParaRPr>
                    </a:p>
                    <a:p>
                      <a:pPr marL="91440" marR="196215" indent="-1270" algn="l" fontAlgn="t">
                        <a:lnSpc>
                          <a:spcPct val="100000"/>
                        </a:lnSpc>
                      </a:pPr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  <a:ea typeface="+mn-ea"/>
                          <a:cs typeface="+mn-cs"/>
                        </a:rPr>
                        <a:t>Mob: 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  <a:ea typeface="+mn-ea"/>
                          <a:cs typeface="+mn-cs"/>
                        </a:rPr>
                        <a:t>9959550560</a:t>
                      </a:r>
                    </a:p>
                    <a:p>
                      <a:pPr marL="91440" marR="196215" indent="-1270" algn="l" fontAlgn="t">
                        <a:lnSpc>
                          <a:spcPct val="100000"/>
                        </a:lnSpc>
                      </a:pP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  <a:ea typeface="+mn-ea"/>
                        <a:cs typeface="+mn-cs"/>
                      </a:endParaRPr>
                    </a:p>
                    <a:p>
                      <a:pPr marL="91440" algn="l" fontAlgn="t"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  <a:ea typeface="+mn-ea"/>
                          <a:cs typeface="+mn-cs"/>
                        </a:rPr>
                        <a:t>Member-2 (Mech): Mr. Sachindra Panda</a:t>
                      </a:r>
                    </a:p>
                    <a:p>
                      <a:pPr marL="91440" marR="36830" indent="1270" algn="l" fontAlgn="t">
                        <a:lnSpc>
                          <a:spcPct val="100000"/>
                        </a:lnSpc>
                      </a:pPr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  <a:ea typeface="+mn-ea"/>
                          <a:cs typeface="+mn-cs"/>
                        </a:rPr>
                        <a:t>Mines: 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  <a:ea typeface="+mn-ea"/>
                          <a:cs typeface="+mn-cs"/>
                        </a:rPr>
                        <a:t>Kodingamali Bauxite Mine, OMC</a:t>
                      </a:r>
                    </a:p>
                    <a:p>
                      <a:pPr marL="91440" marR="36830" indent="1270" algn="l" fontAlgn="t">
                        <a:lnSpc>
                          <a:spcPct val="100000"/>
                        </a:lnSpc>
                      </a:pPr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  <a:ea typeface="+mn-ea"/>
                          <a:cs typeface="+mn-cs"/>
                        </a:rPr>
                        <a:t>Mob: 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  <a:ea typeface="+mn-ea"/>
                          <a:cs typeface="+mn-cs"/>
                        </a:rPr>
                        <a:t>9437187204</a:t>
                      </a:r>
                    </a:p>
                    <a:p>
                      <a:pPr marL="91440" algn="l" fontAlgn="t"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  <a:ea typeface="+mn-ea"/>
                        <a:cs typeface="+mn-cs"/>
                      </a:endParaRPr>
                    </a:p>
                    <a:p>
                      <a:pPr marL="91440" algn="l" fontAlgn="t"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  <a:ea typeface="+mn-ea"/>
                          <a:cs typeface="+mn-cs"/>
                        </a:rPr>
                        <a:t>Member-3 (Elect): Mr. Saithala Appalaraju</a:t>
                      </a:r>
                    </a:p>
                    <a:p>
                      <a:pPr marL="91440" algn="l" fontAlgn="t"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  <a:ea typeface="+mn-ea"/>
                          <a:cs typeface="+mn-cs"/>
                        </a:rPr>
                        <a:t>Mines: 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  <a:ea typeface="+mn-ea"/>
                          <a:cs typeface="+mn-cs"/>
                        </a:rPr>
                        <a:t>Nadidihi Iron Ore Mines, ESL(Vedanta)</a:t>
                      </a:r>
                    </a:p>
                    <a:p>
                      <a:pPr marL="91440" algn="l" fontAlgn="t"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  <a:ea typeface="+mn-ea"/>
                          <a:cs typeface="+mn-cs"/>
                        </a:rPr>
                        <a:t>Mob: 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  <a:ea typeface="+mn-ea"/>
                          <a:cs typeface="+mn-cs"/>
                        </a:rPr>
                        <a:t>9490204325</a:t>
                      </a:r>
                    </a:p>
                  </a:txBody>
                  <a:tcPr marL="0" marR="0" marT="7112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96943">
                <a:tc>
                  <a:txBody>
                    <a:bodyPr/>
                    <a:lstStyle/>
                    <a:p>
                      <a:pPr marL="91440" algn="ctr" fontAlgn="t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 marL="9525" marR="9525" marT="9525" marB="0" anchor="ctr">
                    <a:lnL w="6350">
                      <a:solidFill>
                        <a:srgbClr val="000000"/>
                      </a:solidFill>
                      <a:prstDash val="soli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91440" algn="l" fontAlgn="t"/>
                      <a:r>
                        <a:rPr lang="en-I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  <a:ea typeface="+mn-ea"/>
                          <a:cs typeface="+mn-cs"/>
                        </a:rPr>
                        <a:t> Oraghat Iron Mines </a:t>
                      </a:r>
                    </a:p>
                  </a:txBody>
                  <a:tcPr marL="6350" marR="6350" marT="6350" marB="0" anchor="ctr">
                    <a:lnL w="6350">
                      <a:solidFill>
                        <a:srgbClr val="000000"/>
                      </a:solidFill>
                      <a:prstDash val="soli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91440" algn="l" fontAlgn="t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  <a:ea typeface="+mn-ea"/>
                          <a:cs typeface="+mn-cs"/>
                        </a:rPr>
                        <a:t>M/s. </a:t>
                      </a:r>
                      <a:r>
                        <a:rPr lang="en-IN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  <a:ea typeface="+mn-ea"/>
                          <a:cs typeface="+mn-cs"/>
                        </a:rPr>
                        <a:t>Rungta</a:t>
                      </a:r>
                      <a:r>
                        <a:rPr lang="en-I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  <a:ea typeface="+mn-ea"/>
                          <a:cs typeface="+mn-cs"/>
                        </a:rPr>
                        <a:t> Sons Private Limited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91440" algn="l" fontAlgn="t">
                        <a:lnSpc>
                          <a:spcPct val="100000"/>
                        </a:lnSpc>
                        <a:spcBef>
                          <a:spcPts val="660"/>
                        </a:spcBef>
                      </a:pP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  <a:ea typeface="+mn-ea"/>
                          <a:cs typeface="+mn-cs"/>
                        </a:rPr>
                        <a:t>12-11-24</a:t>
                      </a:r>
                    </a:p>
                  </a:txBody>
                  <a:tcPr marL="0" marR="0" marT="844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7112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53667">
                <a:tc>
                  <a:txBody>
                    <a:bodyPr/>
                    <a:lstStyle/>
                    <a:p>
                      <a:pPr marL="91440" algn="ctr" fontAlgn="t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  <a:ea typeface="+mn-ea"/>
                          <a:cs typeface="+mn-cs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>
                      <a:solidFill>
                        <a:srgbClr val="000000"/>
                      </a:solidFill>
                      <a:prstDash val="soli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91440" algn="l" fontAlgn="t"/>
                      <a:r>
                        <a:rPr lang="en-IN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  <a:ea typeface="+mn-ea"/>
                          <a:cs typeface="+mn-cs"/>
                        </a:rPr>
                        <a:t> TRB </a:t>
                      </a:r>
                      <a:r>
                        <a:rPr lang="en-I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  <a:ea typeface="+mn-ea"/>
                          <a:cs typeface="+mn-cs"/>
                        </a:rPr>
                        <a:t>Iron Ore Mines  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91440" algn="l" fontAlgn="t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  <a:ea typeface="+mn-ea"/>
                          <a:cs typeface="+mn-cs"/>
                        </a:rPr>
                        <a:t>M/S. Jindal Steel And Power Limited 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91440" algn="l" fontAlgn="t">
                        <a:lnSpc>
                          <a:spcPct val="100000"/>
                        </a:lnSpc>
                        <a:spcBef>
                          <a:spcPts val="660"/>
                        </a:spcBef>
                      </a:pP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  <a:ea typeface="+mn-ea"/>
                          <a:cs typeface="+mn-cs"/>
                        </a:rPr>
                        <a:t>13-11-24</a:t>
                      </a:r>
                    </a:p>
                  </a:txBody>
                  <a:tcPr marL="0" marR="0" marT="844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24893729"/>
                  </a:ext>
                </a:extLst>
              </a:tr>
              <a:tr h="453667">
                <a:tc>
                  <a:txBody>
                    <a:bodyPr/>
                    <a:lstStyle/>
                    <a:p>
                      <a:pPr marL="91440" algn="ctr" fontAlgn="t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  <a:ea typeface="+mn-ea"/>
                          <a:cs typeface="+mn-cs"/>
                        </a:rPr>
                        <a:t>4</a:t>
                      </a:r>
                    </a:p>
                  </a:txBody>
                  <a:tcPr marL="9525" marR="9525" marT="9525" marB="0" anchor="ctr">
                    <a:lnL w="6350">
                      <a:solidFill>
                        <a:srgbClr val="000000"/>
                      </a:solidFill>
                      <a:prstDash val="soli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91440" algn="l" fontAlgn="t"/>
                      <a:r>
                        <a:rPr lang="en-I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  <a:ea typeface="+mn-ea"/>
                          <a:cs typeface="+mn-cs"/>
                        </a:rPr>
                        <a:t> Narayanposhi Iron and Manganese Mines </a:t>
                      </a:r>
                    </a:p>
                  </a:txBody>
                  <a:tcPr marL="6350" marR="6350" marT="6350" marB="0" anchor="ctr">
                    <a:lnL w="6350">
                      <a:solidFill>
                        <a:srgbClr val="000000"/>
                      </a:solidFill>
                      <a:prstDash val="soli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91440" algn="l" fontAlgn="t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  <a:ea typeface="+mn-ea"/>
                          <a:cs typeface="+mn-cs"/>
                        </a:rPr>
                        <a:t>M/s. JSW Steel Limited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91440" algn="l" fontAlgn="t">
                        <a:lnSpc>
                          <a:spcPct val="100000"/>
                        </a:lnSpc>
                        <a:spcBef>
                          <a:spcPts val="660"/>
                        </a:spcBef>
                      </a:pP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  <a:ea typeface="+mn-ea"/>
                          <a:cs typeface="+mn-cs"/>
                        </a:rPr>
                        <a:t>14-11-24</a:t>
                      </a:r>
                    </a:p>
                  </a:txBody>
                  <a:tcPr marL="0" marR="0" marT="850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7112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53474">
                <a:tc>
                  <a:txBody>
                    <a:bodyPr/>
                    <a:lstStyle/>
                    <a:p>
                      <a:pPr marL="91440" algn="ctr" fontAlgn="t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  <a:ea typeface="+mn-ea"/>
                          <a:cs typeface="+mn-cs"/>
                        </a:rPr>
                        <a:t>5</a:t>
                      </a:r>
                    </a:p>
                  </a:txBody>
                  <a:tcPr marL="9525" marR="9525" marT="9525" marB="0" anchor="ctr">
                    <a:lnL w="6350">
                      <a:solidFill>
                        <a:srgbClr val="000000"/>
                      </a:solidFill>
                      <a:prstDash val="soli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91440" algn="l" fontAlgn="t"/>
                      <a:r>
                        <a:rPr lang="en-I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IN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  <a:ea typeface="+mn-ea"/>
                          <a:cs typeface="+mn-cs"/>
                        </a:rPr>
                        <a:t>Lanjiberna</a:t>
                      </a:r>
                      <a:r>
                        <a:rPr lang="en-I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  <a:ea typeface="+mn-ea"/>
                          <a:cs typeface="+mn-cs"/>
                        </a:rPr>
                        <a:t> Limestone &amp; Dolomite Mines  </a:t>
                      </a:r>
                    </a:p>
                  </a:txBody>
                  <a:tcPr marL="6350" marR="6350" marT="6350" marB="0" anchor="ctr">
                    <a:lnL w="6350">
                      <a:solidFill>
                        <a:srgbClr val="000000"/>
                      </a:solidFill>
                      <a:prstDash val="soli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91440" algn="l" fontAlgn="t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  <a:ea typeface="+mn-ea"/>
                          <a:cs typeface="+mn-cs"/>
                        </a:rPr>
                        <a:t>M/s. </a:t>
                      </a:r>
                      <a:r>
                        <a:rPr lang="en-I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  <a:ea typeface="+mn-ea"/>
                          <a:cs typeface="+mn-cs"/>
                        </a:rPr>
                        <a:t>Dalmia Cement Bharat Limited 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91440" algn="l" fontAlgn="t">
                        <a:lnSpc>
                          <a:spcPct val="100000"/>
                        </a:lnSpc>
                        <a:spcBef>
                          <a:spcPts val="660"/>
                        </a:spcBef>
                      </a:pP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  <a:ea typeface="+mn-ea"/>
                          <a:cs typeface="+mn-cs"/>
                        </a:rPr>
                        <a:t>15-11-24</a:t>
                      </a:r>
                    </a:p>
                  </a:txBody>
                  <a:tcPr marL="0" marR="0" marT="844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7112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53667">
                <a:tc>
                  <a:txBody>
                    <a:bodyPr/>
                    <a:lstStyle/>
                    <a:p>
                      <a:pPr marL="91440" algn="ctr" fontAlgn="t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  <a:ea typeface="+mn-ea"/>
                          <a:cs typeface="+mn-cs"/>
                        </a:rPr>
                        <a:t>6</a:t>
                      </a:r>
                    </a:p>
                  </a:txBody>
                  <a:tcPr marL="9525" marR="9525" marT="9525" marB="0" anchor="ctr">
                    <a:lnL w="6350">
                      <a:solidFill>
                        <a:srgbClr val="000000"/>
                      </a:solidFill>
                      <a:prstDash val="soli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1440" algn="l" fontAlgn="t"/>
                      <a:r>
                        <a:rPr lang="en-I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IN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  <a:ea typeface="+mn-ea"/>
                          <a:cs typeface="+mn-cs"/>
                        </a:rPr>
                        <a:t>Baphlimali</a:t>
                      </a:r>
                      <a:r>
                        <a:rPr lang="en-I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  <a:ea typeface="+mn-ea"/>
                          <a:cs typeface="+mn-cs"/>
                        </a:rPr>
                        <a:t> Bauxite Mine </a:t>
                      </a:r>
                    </a:p>
                  </a:txBody>
                  <a:tcPr marL="6350" marR="6350" marT="6350" marB="0" anchor="ctr">
                    <a:lnL w="6350">
                      <a:solidFill>
                        <a:srgbClr val="000000"/>
                      </a:solidFill>
                      <a:prstDash val="soli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1440" algn="l" fontAlgn="t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  <a:ea typeface="+mn-ea"/>
                          <a:cs typeface="+mn-cs"/>
                        </a:rPr>
                        <a:t>M/s. </a:t>
                      </a:r>
                      <a:r>
                        <a:rPr lang="en-I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  <a:ea typeface="+mn-ea"/>
                          <a:cs typeface="+mn-cs"/>
                        </a:rPr>
                        <a:t>Utkal Alumina International Limited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1440" algn="l" fontAlgn="t">
                        <a:lnSpc>
                          <a:spcPct val="100000"/>
                        </a:lnSpc>
                        <a:spcBef>
                          <a:spcPts val="660"/>
                        </a:spcBef>
                      </a:pP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  <a:ea typeface="+mn-ea"/>
                          <a:cs typeface="+mn-cs"/>
                        </a:rPr>
                        <a:t>18-11-24</a:t>
                      </a:r>
                    </a:p>
                  </a:txBody>
                  <a:tcPr marL="0" marR="0" marT="844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7112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26097">
                <a:tc>
                  <a:txBody>
                    <a:bodyPr/>
                    <a:lstStyle/>
                    <a:p>
                      <a:pPr marL="91440" algn="ctr" fontAlgn="t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  <a:ea typeface="+mn-ea"/>
                          <a:cs typeface="+mn-cs"/>
                        </a:rPr>
                        <a:t>7</a:t>
                      </a:r>
                    </a:p>
                  </a:txBody>
                  <a:tcPr marL="9525" marR="9525" marT="9525" marB="0" anchor="ctr">
                    <a:lnL w="6350">
                      <a:solidFill>
                        <a:srgbClr val="000000"/>
                      </a:solidFill>
                      <a:prstDash val="soli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1440" algn="l" fontAlgn="t"/>
                      <a:r>
                        <a:rPr lang="en-I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  <a:ea typeface="+mn-ea"/>
                          <a:cs typeface="+mn-cs"/>
                        </a:rPr>
                        <a:t> Panchpatmali (Central &amp; North Block) Bauxite Mine </a:t>
                      </a:r>
                    </a:p>
                  </a:txBody>
                  <a:tcPr marL="6350" marR="6350" marT="6350" marB="0" anchor="ctr">
                    <a:lnL w="6350">
                      <a:solidFill>
                        <a:srgbClr val="000000"/>
                      </a:solidFill>
                      <a:prstDash val="soli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1440" algn="l" fontAlgn="t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  <a:ea typeface="+mn-ea"/>
                          <a:cs typeface="+mn-cs"/>
                        </a:rPr>
                        <a:t>M/s. </a:t>
                      </a:r>
                      <a:r>
                        <a:rPr lang="en-I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  <a:ea typeface="+mn-ea"/>
                          <a:cs typeface="+mn-cs"/>
                        </a:rPr>
                        <a:t>National </a:t>
                      </a:r>
                      <a:r>
                        <a:rPr lang="en-IN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  <a:ea typeface="+mn-ea"/>
                          <a:cs typeface="+mn-cs"/>
                        </a:rPr>
                        <a:t>Alumunium</a:t>
                      </a:r>
                      <a:r>
                        <a:rPr lang="en-I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  <a:ea typeface="+mn-ea"/>
                          <a:cs typeface="+mn-cs"/>
                        </a:rPr>
                        <a:t> Company Ltd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1440" algn="l" fontAlgn="t">
                        <a:lnSpc>
                          <a:spcPct val="100000"/>
                        </a:lnSpc>
                        <a:spcBef>
                          <a:spcPts val="660"/>
                        </a:spcBef>
                      </a:pP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  <a:ea typeface="+mn-ea"/>
                          <a:cs typeface="+mn-cs"/>
                        </a:rPr>
                        <a:t>19-11-24</a:t>
                      </a:r>
                    </a:p>
                  </a:txBody>
                  <a:tcPr marL="0" marR="0" marT="844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7112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5" name="object 2"/>
          <p:cNvSpPr txBox="1"/>
          <p:nvPr/>
        </p:nvSpPr>
        <p:spPr>
          <a:xfrm>
            <a:off x="142844" y="79324"/>
            <a:ext cx="8858312" cy="705962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0" marR="119380" algn="ctr">
              <a:lnSpc>
                <a:spcPct val="150100"/>
              </a:lnSpc>
              <a:spcBef>
                <a:spcPts val="100"/>
              </a:spcBef>
            </a:pPr>
            <a:r>
              <a:rPr lang="en-US" b="1" spc="3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42</a:t>
            </a:r>
            <a:r>
              <a:rPr lang="en-US" b="1" spc="30" baseline="30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nd</a:t>
            </a:r>
            <a:r>
              <a:rPr lang="en-US" b="1" spc="3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b="1" spc="-15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ANNUAL</a:t>
            </a:r>
            <a:r>
              <a:rPr lang="en-US" b="1" spc="-11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b="1" spc="-1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MINES  </a:t>
            </a:r>
            <a:r>
              <a:rPr lang="en-US" b="1" spc="-165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SAFETY  </a:t>
            </a:r>
            <a:r>
              <a:rPr lang="en-US" b="1" spc="-175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WEEK  </a:t>
            </a:r>
            <a:r>
              <a:rPr lang="en-US" b="1" spc="-145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CELEBRATION </a:t>
            </a:r>
            <a:r>
              <a:rPr lang="en-US" b="1" spc="17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b="1" spc="4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2024</a:t>
            </a:r>
          </a:p>
          <a:p>
            <a:pPr algn="ctr">
              <a:lnSpc>
                <a:spcPct val="100000"/>
              </a:lnSpc>
              <a:spcBef>
                <a:spcPts val="5"/>
              </a:spcBef>
            </a:pPr>
            <a:r>
              <a:rPr lang="en-US" b="1" spc="-65" dirty="0">
                <a:solidFill>
                  <a:srgbClr val="6600FF"/>
                </a:solidFill>
                <a:latin typeface="Times New Roman" pitchFamily="18" charset="0"/>
                <a:cs typeface="Times New Roman" pitchFamily="18" charset="0"/>
              </a:rPr>
              <a:t>BHUBANESWAR</a:t>
            </a:r>
            <a:r>
              <a:rPr b="1" spc="-65" dirty="0">
                <a:solidFill>
                  <a:srgbClr val="66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b="1" spc="-60" dirty="0">
                <a:solidFill>
                  <a:srgbClr val="6600FF"/>
                </a:solidFill>
                <a:latin typeface="Times New Roman" pitchFamily="18" charset="0"/>
                <a:cs typeface="Times New Roman" pitchFamily="18" charset="0"/>
              </a:rPr>
              <a:t>REGION</a:t>
            </a:r>
            <a:r>
              <a:rPr lang="en-US" b="1" spc="-60" dirty="0">
                <a:solidFill>
                  <a:srgbClr val="6600FF"/>
                </a:solidFill>
                <a:latin typeface="Times New Roman" pitchFamily="18" charset="0"/>
                <a:cs typeface="Times New Roman" pitchFamily="18" charset="0"/>
              </a:rPr>
              <a:t> 2 </a:t>
            </a:r>
            <a:r>
              <a:rPr b="1" spc="-60" dirty="0">
                <a:solidFill>
                  <a:srgbClr val="6600FF"/>
                </a:solidFill>
                <a:latin typeface="Times New Roman" pitchFamily="18" charset="0"/>
                <a:cs typeface="Times New Roman" pitchFamily="18" charset="0"/>
              </a:rPr>
              <a:t>(GROUP </a:t>
            </a:r>
            <a:r>
              <a:rPr lang="en-US" b="1" spc="140" dirty="0">
                <a:solidFill>
                  <a:srgbClr val="6600FF"/>
                </a:solidFill>
                <a:latin typeface="Times New Roman" pitchFamily="18" charset="0"/>
                <a:cs typeface="Times New Roman" pitchFamily="18" charset="0"/>
              </a:rPr>
              <a:t>–</a:t>
            </a:r>
            <a:r>
              <a:rPr lang="en-US" b="1" spc="20" dirty="0">
                <a:solidFill>
                  <a:srgbClr val="6600FF"/>
                </a:solidFill>
                <a:latin typeface="Times New Roman" pitchFamily="18" charset="0"/>
                <a:cs typeface="Times New Roman" pitchFamily="18" charset="0"/>
              </a:rPr>
              <a:t>B</a:t>
            </a:r>
            <a:r>
              <a:rPr lang="en-IN" b="1" spc="20" dirty="0">
                <a:solidFill>
                  <a:srgbClr val="6600FF"/>
                </a:solidFill>
                <a:latin typeface="Times New Roman" pitchFamily="18" charset="0"/>
                <a:cs typeface="Times New Roman" pitchFamily="18" charset="0"/>
              </a:rPr>
              <a:t>-1</a:t>
            </a:r>
            <a:r>
              <a:rPr b="1" spc="20" dirty="0">
                <a:solidFill>
                  <a:srgbClr val="6600FF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8CA5DE3D-6E85-5E6A-C21F-52A3060BC5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3840" y="51470"/>
            <a:ext cx="1440160" cy="720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1D296170-0DF5-0578-E059-09BEE9D8CD0F}"/>
              </a:ext>
            </a:extLst>
          </p:cNvPr>
          <p:cNvCxnSpPr/>
          <p:nvPr/>
        </p:nvCxnSpPr>
        <p:spPr>
          <a:xfrm>
            <a:off x="0" y="843558"/>
            <a:ext cx="9144000" cy="0"/>
          </a:xfrm>
          <a:prstGeom prst="line">
            <a:avLst/>
          </a:prstGeom>
          <a:ln w="571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2">
            <a:extLst>
              <a:ext uri="{FF2B5EF4-FFF2-40B4-BE49-F238E27FC236}">
                <a16:creationId xmlns:a16="http://schemas.microsoft.com/office/drawing/2014/main" id="{EB79F567-EDE8-3937-F680-71E9E2DCC0A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2056" y="32657"/>
            <a:ext cx="792815" cy="722306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09860371"/>
              </p:ext>
            </p:extLst>
          </p:nvPr>
        </p:nvGraphicFramePr>
        <p:xfrm>
          <a:off x="226524" y="950183"/>
          <a:ext cx="8796092" cy="3997831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2905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2685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4156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1231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38630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419611">
                <a:tc>
                  <a:txBody>
                    <a:bodyPr/>
                    <a:lstStyle/>
                    <a:p>
                      <a:pPr marL="91440" algn="ctr" fontAlgn="t">
                        <a:lnSpc>
                          <a:spcPct val="100000"/>
                        </a:lnSpc>
                        <a:spcBef>
                          <a:spcPts val="545"/>
                        </a:spcBef>
                      </a:pPr>
                      <a:r>
                        <a:rPr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  <a:ea typeface="+mn-ea"/>
                          <a:cs typeface="+mn-cs"/>
                        </a:rPr>
                        <a:t>Sl. No</a:t>
                      </a:r>
                    </a:p>
                  </a:txBody>
                  <a:tcPr marL="0" marR="0" marT="69215" marB="0" anchor="ctr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91440" algn="ctr" fontAlgn="t">
                        <a:lnSpc>
                          <a:spcPct val="100000"/>
                        </a:lnSpc>
                        <a:spcBef>
                          <a:spcPts val="545"/>
                        </a:spcBef>
                      </a:pPr>
                      <a:r>
                        <a:rPr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  <a:ea typeface="+mn-ea"/>
                          <a:cs typeface="+mn-cs"/>
                        </a:rPr>
                        <a:t>Name of Mine</a:t>
                      </a:r>
                    </a:p>
                  </a:txBody>
                  <a:tcPr marL="0" marR="0" marT="69215" marB="0" anchor="ctr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91440" algn="ctr" fontAlgn="t">
                        <a:lnSpc>
                          <a:spcPct val="100000"/>
                        </a:lnSpc>
                        <a:spcBef>
                          <a:spcPts val="545"/>
                        </a:spcBef>
                      </a:pPr>
                      <a:r>
                        <a:rPr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  <a:ea typeface="+mn-ea"/>
                          <a:cs typeface="+mn-cs"/>
                        </a:rPr>
                        <a:t>Name of the Owner</a:t>
                      </a:r>
                    </a:p>
                  </a:txBody>
                  <a:tcPr marL="0" marR="0" marT="69215" marB="0" anchor="ctr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91440" algn="ctr" fontAlgn="t">
                        <a:lnSpc>
                          <a:spcPct val="100000"/>
                        </a:lnSpc>
                        <a:spcBef>
                          <a:spcPts val="545"/>
                        </a:spcBef>
                      </a:pPr>
                      <a:r>
                        <a:rPr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  <a:ea typeface="+mn-ea"/>
                          <a:cs typeface="+mn-cs"/>
                        </a:rPr>
                        <a:t>Date of Inspection</a:t>
                      </a:r>
                    </a:p>
                  </a:txBody>
                  <a:tcPr marL="0" marR="0" marT="69215" marB="0" anchor="ctr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91440" algn="ctr" fontAlgn="t">
                        <a:lnSpc>
                          <a:spcPct val="100000"/>
                        </a:lnSpc>
                        <a:spcBef>
                          <a:spcPts val="545"/>
                        </a:spcBef>
                      </a:pPr>
                      <a:r>
                        <a:rPr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  <a:ea typeface="+mn-ea"/>
                          <a:cs typeface="+mn-cs"/>
                        </a:rPr>
                        <a:t>Inspection Team</a:t>
                      </a:r>
                    </a:p>
                  </a:txBody>
                  <a:tcPr marL="0" marR="0" marT="69215" marB="0" anchor="ctr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5729">
                <a:tc>
                  <a:txBody>
                    <a:bodyPr/>
                    <a:lstStyle/>
                    <a:p>
                      <a:pPr marL="91440" algn="ctr" fontAlgn="t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>
                      <a:solidFill>
                        <a:srgbClr val="000000"/>
                      </a:solidFill>
                      <a:prstDash val="soli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91440" algn="l" fontAlgn="t"/>
                      <a:r>
                        <a:rPr lang="en-I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IN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  <a:ea typeface="+mn-ea"/>
                          <a:cs typeface="+mn-cs"/>
                        </a:rPr>
                        <a:t>Kurmitar</a:t>
                      </a:r>
                      <a:r>
                        <a:rPr lang="en-I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  <a:ea typeface="+mn-ea"/>
                          <a:cs typeface="+mn-cs"/>
                        </a:rPr>
                        <a:t> Iron ore Mines  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91440" algn="l" fontAlgn="t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  <a:ea typeface="+mn-ea"/>
                          <a:cs typeface="+mn-cs"/>
                        </a:rPr>
                        <a:t>M/s. </a:t>
                      </a:r>
                      <a:r>
                        <a:rPr lang="en-I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  <a:ea typeface="+mn-ea"/>
                          <a:cs typeface="+mn-cs"/>
                        </a:rPr>
                        <a:t>OMC Ltd 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91440" algn="l" fontAlgn="t">
                        <a:lnSpc>
                          <a:spcPct val="100000"/>
                        </a:lnSpc>
                        <a:spcBef>
                          <a:spcPts val="660"/>
                        </a:spcBef>
                      </a:pP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  <a:ea typeface="+mn-ea"/>
                          <a:cs typeface="+mn-cs"/>
                        </a:rPr>
                        <a:t>11-11-24</a:t>
                      </a:r>
                    </a:p>
                  </a:txBody>
                  <a:tcPr marL="0" marR="0" marT="844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9">
                  <a:txBody>
                    <a:bodyPr/>
                    <a:lstStyle/>
                    <a:p>
                      <a:pPr marL="91440" marR="37465" indent="-635" algn="l" fontAlgn="t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  <a:ea typeface="+mn-ea"/>
                          <a:cs typeface="+mn-cs"/>
                        </a:rPr>
                        <a:t>Convenor : Mr. Amar Bharti</a:t>
                      </a:r>
                    </a:p>
                    <a:p>
                      <a:pPr marL="91440" marR="37465" indent="-635" algn="l" fontAlgn="t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  <a:ea typeface="+mn-ea"/>
                          <a:cs typeface="+mn-cs"/>
                        </a:rPr>
                        <a:t>Mines: </a:t>
                      </a:r>
                      <a:r>
                        <a:rPr lang="en-I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  <a:ea typeface="+mn-ea"/>
                          <a:cs typeface="+mn-cs"/>
                        </a:rPr>
                        <a:t>Baphlimali Bauxite Mine, Utkal Alumina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  <a:ea typeface="+mn-ea"/>
                        <a:cs typeface="+mn-cs"/>
                      </a:endParaRPr>
                    </a:p>
                    <a:p>
                      <a:pPr marL="91440" marR="37465" indent="-635" algn="l" fontAlgn="t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  <a:ea typeface="+mn-ea"/>
                          <a:cs typeface="+mn-cs"/>
                        </a:rPr>
                        <a:t>Mob: 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  <a:ea typeface="+mn-ea"/>
                          <a:cs typeface="+mn-cs"/>
                        </a:rPr>
                        <a:t>9430610264</a:t>
                      </a:r>
                    </a:p>
                    <a:p>
                      <a:pPr marL="91440" algn="l" fontAlgn="t"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  <a:ea typeface="+mn-ea"/>
                        <a:cs typeface="+mn-cs"/>
                      </a:endParaRPr>
                    </a:p>
                    <a:p>
                      <a:pPr marL="91440" marR="196215" indent="-1270" algn="l" fontAlgn="t">
                        <a:lnSpc>
                          <a:spcPct val="100000"/>
                        </a:lnSpc>
                      </a:pPr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  <a:ea typeface="+mn-ea"/>
                          <a:cs typeface="+mn-cs"/>
                        </a:rPr>
                        <a:t>Member-1 (Mining): Mr. Abhimanyu Samal </a:t>
                      </a:r>
                    </a:p>
                    <a:p>
                      <a:pPr marL="91440" marR="196215" indent="-1270" algn="l" fontAlgn="t">
                        <a:lnSpc>
                          <a:spcPct val="100000"/>
                        </a:lnSpc>
                      </a:pPr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  <a:ea typeface="+mn-ea"/>
                          <a:cs typeface="+mn-cs"/>
                        </a:rPr>
                        <a:t>Mines: 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  <a:ea typeface="+mn-ea"/>
                          <a:cs typeface="+mn-cs"/>
                        </a:rPr>
                        <a:t>TRB Iron Ore Mines, JSPL</a:t>
                      </a:r>
                    </a:p>
                    <a:p>
                      <a:pPr marL="91440" marR="196215" indent="-1270" algn="l" fontAlgn="t">
                        <a:lnSpc>
                          <a:spcPct val="100000"/>
                        </a:lnSpc>
                      </a:pPr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  <a:ea typeface="+mn-ea"/>
                          <a:cs typeface="+mn-cs"/>
                        </a:rPr>
                        <a:t>Mob: 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  <a:ea typeface="+mn-ea"/>
                          <a:cs typeface="+mn-cs"/>
                        </a:rPr>
                        <a:t>9437576958</a:t>
                      </a:r>
                    </a:p>
                    <a:p>
                      <a:pPr marL="91440" marR="196215" indent="-1270" algn="l" fontAlgn="t">
                        <a:lnSpc>
                          <a:spcPct val="100000"/>
                        </a:lnSpc>
                      </a:pP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  <a:ea typeface="+mn-ea"/>
                        <a:cs typeface="+mn-cs"/>
                      </a:endParaRPr>
                    </a:p>
                    <a:p>
                      <a:pPr marL="91440" algn="l" fontAlgn="t"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  <a:ea typeface="+mn-ea"/>
                          <a:cs typeface="+mn-cs"/>
                        </a:rPr>
                        <a:t>Member-2 (Mech): </a:t>
                      </a:r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00FF00"/>
                          </a:highlight>
                          <a:latin typeface="Aptos Narrow" panose="020B0004020202020204" pitchFamily="34" charset="0"/>
                          <a:ea typeface="+mn-ea"/>
                          <a:cs typeface="+mn-cs"/>
                        </a:rPr>
                        <a:t>Mr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00FF00"/>
                          </a:highlight>
                          <a:latin typeface="Aptos Narrow" panose="020B0004020202020204" pitchFamily="34" charset="0"/>
                          <a:ea typeface="+mn-ea"/>
                          <a:cs typeface="+mn-cs"/>
                        </a:rPr>
                        <a:t>. </a:t>
                      </a:r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00FF00"/>
                          </a:highlight>
                          <a:latin typeface="Aptos Narrow" panose="020B0004020202020204" pitchFamily="34" charset="0"/>
                          <a:ea typeface="+mn-ea"/>
                          <a:cs typeface="+mn-cs"/>
                        </a:rPr>
                        <a:t>Hemant Ojha</a:t>
                      </a:r>
                    </a:p>
                    <a:p>
                      <a:pPr marL="91440" marR="36830" indent="1270" algn="l" fontAlgn="t">
                        <a:lnSpc>
                          <a:spcPct val="100000"/>
                        </a:lnSpc>
                      </a:pPr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  <a:ea typeface="+mn-ea"/>
                          <a:cs typeface="+mn-cs"/>
                        </a:rPr>
                        <a:t>Mines: </a:t>
                      </a:r>
                      <a:r>
                        <a:rPr lang="it-IT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  <a:ea typeface="+mn-ea"/>
                          <a:cs typeface="+mn-cs"/>
                        </a:rPr>
                        <a:t>Lanjiberna Limestone &amp; Dolomite Mine, Dalmia Cement Bharat Ltd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  <a:ea typeface="+mn-ea"/>
                        <a:cs typeface="+mn-cs"/>
                      </a:endParaRPr>
                    </a:p>
                    <a:p>
                      <a:pPr marL="91440" marR="36830" indent="1270" algn="l" fontAlgn="t">
                        <a:lnSpc>
                          <a:spcPct val="100000"/>
                        </a:lnSpc>
                      </a:pPr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  <a:ea typeface="+mn-ea"/>
                          <a:cs typeface="+mn-cs"/>
                        </a:rPr>
                        <a:t>Mob: 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  <a:ea typeface="+mn-ea"/>
                          <a:cs typeface="+mn-cs"/>
                        </a:rPr>
                        <a:t>9437164019</a:t>
                      </a:r>
                    </a:p>
                    <a:p>
                      <a:pPr marL="91440" algn="l" fontAlgn="t"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  <a:ea typeface="+mn-ea"/>
                        <a:cs typeface="+mn-cs"/>
                      </a:endParaRPr>
                    </a:p>
                    <a:p>
                      <a:pPr marL="91440" algn="l" fontAlgn="t"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  <a:ea typeface="+mn-ea"/>
                          <a:cs typeface="+mn-cs"/>
                        </a:rPr>
                        <a:t>Member-3 (Elect): Mr. Chandan Acharya</a:t>
                      </a:r>
                    </a:p>
                    <a:p>
                      <a:pPr marL="91440" algn="l" fontAlgn="t"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  <a:ea typeface="+mn-ea"/>
                          <a:cs typeface="+mn-cs"/>
                        </a:rPr>
                        <a:t>Mines: 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  <a:ea typeface="+mn-ea"/>
                          <a:cs typeface="+mn-cs"/>
                        </a:rPr>
                        <a:t>Narayanposhi Iron &amp; Manganese Mines, JSW</a:t>
                      </a:r>
                    </a:p>
                    <a:p>
                      <a:pPr marL="91440" algn="l" fontAlgn="t"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  <a:ea typeface="+mn-ea"/>
                          <a:cs typeface="+mn-cs"/>
                        </a:rPr>
                        <a:t>Mob: 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  <a:ea typeface="+mn-ea"/>
                          <a:cs typeface="+mn-cs"/>
                        </a:rPr>
                        <a:t>9438773166</a:t>
                      </a:r>
                    </a:p>
                  </a:txBody>
                  <a:tcPr marL="0" marR="0" marT="7112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28900243"/>
                  </a:ext>
                </a:extLst>
              </a:tr>
              <a:tr h="375729">
                <a:tc>
                  <a:txBody>
                    <a:bodyPr/>
                    <a:lstStyle/>
                    <a:p>
                      <a:pPr marL="91440" algn="ctr" fontAlgn="t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 marL="9525" marR="9525" marT="9525" marB="0" anchor="ctr">
                    <a:lnL w="6350">
                      <a:solidFill>
                        <a:srgbClr val="000000"/>
                      </a:solidFill>
                      <a:prstDash val="soli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91440" algn="l" fontAlgn="t"/>
                      <a:r>
                        <a:rPr lang="en-I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  <a:ea typeface="+mn-ea"/>
                          <a:cs typeface="+mn-cs"/>
                        </a:rPr>
                        <a:t> RAIKELA IRON ORE MINES </a:t>
                      </a:r>
                    </a:p>
                  </a:txBody>
                  <a:tcPr marL="6350" marR="6350" marT="6350" marB="0" anchor="ctr">
                    <a:lnL w="6350">
                      <a:solidFill>
                        <a:srgbClr val="000000"/>
                      </a:solidFill>
                      <a:prstDash val="soli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91440" algn="l" fontAlgn="t"/>
                      <a:r>
                        <a:rPr lang="en-I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  <a:ea typeface="+mn-ea"/>
                          <a:cs typeface="+mn-cs"/>
                        </a:rPr>
                        <a:t>M/s. GEETARANI MOHANTY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91440" algn="l" fontAlgn="t">
                        <a:lnSpc>
                          <a:spcPct val="100000"/>
                        </a:lnSpc>
                        <a:spcBef>
                          <a:spcPts val="660"/>
                        </a:spcBef>
                      </a:pP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  <a:ea typeface="+mn-ea"/>
                          <a:cs typeface="+mn-cs"/>
                        </a:rPr>
                        <a:t>12-11-24</a:t>
                      </a:r>
                    </a:p>
                  </a:txBody>
                  <a:tcPr marL="0" marR="0" marT="844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dirty="0"/>
                    </a:p>
                  </a:txBody>
                  <a:tcPr marL="0" marR="0" marT="7112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94603">
                <a:tc>
                  <a:txBody>
                    <a:bodyPr/>
                    <a:lstStyle/>
                    <a:p>
                      <a:pPr marL="91440" algn="ctr" fontAlgn="t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  <a:ea typeface="+mn-ea"/>
                          <a:cs typeface="+mn-cs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>
                      <a:solidFill>
                        <a:srgbClr val="000000"/>
                      </a:solidFill>
                      <a:prstDash val="soli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91440" algn="l" fontAlgn="t"/>
                      <a:r>
                        <a:rPr lang="it-IT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  <a:ea typeface="+mn-ea"/>
                          <a:cs typeface="+mn-cs"/>
                        </a:rPr>
                        <a:t> Ghoraburhani Sagasahi Iron Ore Mine </a:t>
                      </a:r>
                    </a:p>
                  </a:txBody>
                  <a:tcPr marL="6350" marR="6350" marT="6350" marB="0" anchor="ctr">
                    <a:lnL w="6350">
                      <a:solidFill>
                        <a:srgbClr val="000000"/>
                      </a:solidFill>
                      <a:prstDash val="soli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91440" algn="l" fontAlgn="t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  <a:ea typeface="+mn-ea"/>
                          <a:cs typeface="+mn-cs"/>
                        </a:rPr>
                        <a:t>M/s. </a:t>
                      </a:r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  <a:ea typeface="+mn-ea"/>
                          <a:cs typeface="+mn-cs"/>
                        </a:rPr>
                        <a:t>AM/NS India Pvt Ltd.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91440" algn="l" fontAlgn="t">
                        <a:lnSpc>
                          <a:spcPct val="100000"/>
                        </a:lnSpc>
                        <a:spcBef>
                          <a:spcPts val="660"/>
                        </a:spcBef>
                      </a:pP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  <a:ea typeface="+mn-ea"/>
                          <a:cs typeface="+mn-cs"/>
                        </a:rPr>
                        <a:t>13-11-24 </a:t>
                      </a:r>
                    </a:p>
                  </a:txBody>
                  <a:tcPr marL="0" marR="0" marT="844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7112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5889">
                <a:tc>
                  <a:txBody>
                    <a:bodyPr/>
                    <a:lstStyle/>
                    <a:p>
                      <a:pPr marL="91440" algn="ctr" fontAlgn="t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  <a:ea typeface="+mn-ea"/>
                          <a:cs typeface="+mn-cs"/>
                        </a:rPr>
                        <a:t>4</a:t>
                      </a:r>
                    </a:p>
                  </a:txBody>
                  <a:tcPr marL="9525" marR="9525" marT="9525" marB="0" anchor="ctr">
                    <a:lnL w="6350">
                      <a:solidFill>
                        <a:srgbClr val="000000"/>
                      </a:solidFill>
                      <a:prstDash val="soli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91440" algn="l" fontAlgn="t"/>
                      <a:r>
                        <a:rPr lang="en-I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  <a:ea typeface="+mn-ea"/>
                          <a:cs typeface="+mn-cs"/>
                        </a:rPr>
                        <a:t> Nadidihi Iron Ore Mine </a:t>
                      </a:r>
                    </a:p>
                  </a:txBody>
                  <a:tcPr marL="6350" marR="6350" marT="6350" marB="0" anchor="ctr">
                    <a:lnL w="6350">
                      <a:solidFill>
                        <a:srgbClr val="000000"/>
                      </a:solidFill>
                      <a:prstDash val="soli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91440" algn="l" fontAlgn="t"/>
                      <a:r>
                        <a:rPr lang="en-I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  <a:ea typeface="+mn-ea"/>
                          <a:cs typeface="+mn-cs"/>
                        </a:rPr>
                        <a:t>ESL Steel Ltd(Vedanta)  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91440" algn="l" fontAlgn="t">
                        <a:lnSpc>
                          <a:spcPct val="100000"/>
                        </a:lnSpc>
                        <a:spcBef>
                          <a:spcPts val="660"/>
                        </a:spcBef>
                      </a:pP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  <a:ea typeface="+mn-ea"/>
                          <a:cs typeface="+mn-cs"/>
                        </a:rPr>
                        <a:t>14-11-24</a:t>
                      </a:r>
                    </a:p>
                  </a:txBody>
                  <a:tcPr marL="0" marR="0" marT="844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7112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5889">
                <a:tc>
                  <a:txBody>
                    <a:bodyPr/>
                    <a:lstStyle/>
                    <a:p>
                      <a:pPr marL="91440" algn="ctr" fontAlgn="t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  <a:ea typeface="+mn-ea"/>
                          <a:cs typeface="+mn-cs"/>
                        </a:rPr>
                        <a:t>5</a:t>
                      </a:r>
                    </a:p>
                  </a:txBody>
                  <a:tcPr marL="9525" marR="9525" marT="9525" marB="0" anchor="ctr">
                    <a:lnL w="6350">
                      <a:solidFill>
                        <a:srgbClr val="000000"/>
                      </a:solidFill>
                      <a:prstDash val="soli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1440" algn="l" fontAlgn="t"/>
                      <a:r>
                        <a:rPr lang="en-I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  <a:ea typeface="+mn-ea"/>
                          <a:cs typeface="+mn-cs"/>
                        </a:rPr>
                        <a:t> Barsua Iron Mines 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1440" algn="l" fontAlgn="t"/>
                      <a:r>
                        <a:rPr lang="en-I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  <a:ea typeface="+mn-ea"/>
                          <a:cs typeface="+mn-cs"/>
                        </a:rPr>
                        <a:t>M/s. SAIL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1440" algn="l" fontAlgn="t">
                        <a:lnSpc>
                          <a:spcPct val="100000"/>
                        </a:lnSpc>
                        <a:spcBef>
                          <a:spcPts val="660"/>
                        </a:spcBef>
                      </a:pP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  <a:ea typeface="+mn-ea"/>
                          <a:cs typeface="+mn-cs"/>
                        </a:rPr>
                        <a:t>16-11-24</a:t>
                      </a:r>
                    </a:p>
                  </a:txBody>
                  <a:tcPr marL="0" marR="0" marT="844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87716023"/>
                  </a:ext>
                </a:extLst>
              </a:tr>
              <a:tr h="375729">
                <a:tc>
                  <a:txBody>
                    <a:bodyPr/>
                    <a:lstStyle/>
                    <a:p>
                      <a:pPr marL="91440" algn="ctr" fontAlgn="t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  <a:ea typeface="+mn-ea"/>
                          <a:cs typeface="+mn-cs"/>
                        </a:rPr>
                        <a:t>6</a:t>
                      </a:r>
                    </a:p>
                  </a:txBody>
                  <a:tcPr marL="9525" marR="9525" marT="9525" marB="0" anchor="ctr">
                    <a:lnL w="6350">
                      <a:solidFill>
                        <a:srgbClr val="000000"/>
                      </a:solidFill>
                      <a:prstDash val="soli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1440" algn="l" fontAlgn="t"/>
                      <a:r>
                        <a:rPr lang="en-I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IN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  <a:ea typeface="+mn-ea"/>
                          <a:cs typeface="+mn-cs"/>
                        </a:rPr>
                        <a:t>Kalta</a:t>
                      </a:r>
                      <a:r>
                        <a:rPr lang="en-I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  <a:ea typeface="+mn-ea"/>
                          <a:cs typeface="+mn-cs"/>
                        </a:rPr>
                        <a:t> Iron Mine 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1440" algn="l" fontAlgn="t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  <a:ea typeface="+mn-ea"/>
                          <a:cs typeface="+mn-cs"/>
                        </a:rPr>
                        <a:t>M/s. Steel Authority Of India Limited(SAIL)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1440" algn="l" fontAlgn="t">
                        <a:lnSpc>
                          <a:spcPct val="100000"/>
                        </a:lnSpc>
                        <a:spcBef>
                          <a:spcPts val="660"/>
                        </a:spcBef>
                      </a:pP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  <a:ea typeface="+mn-ea"/>
                          <a:cs typeface="+mn-cs"/>
                        </a:rPr>
                        <a:t>18-11-24</a:t>
                      </a:r>
                    </a:p>
                  </a:txBody>
                  <a:tcPr marL="0" marR="0" marT="850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7112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5889">
                <a:tc>
                  <a:txBody>
                    <a:bodyPr/>
                    <a:lstStyle/>
                    <a:p>
                      <a:pPr marL="91440" algn="ctr" fontAlgn="t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  <a:ea typeface="+mn-ea"/>
                          <a:cs typeface="+mn-cs"/>
                        </a:rPr>
                        <a:t>7</a:t>
                      </a:r>
                    </a:p>
                  </a:txBody>
                  <a:tcPr marL="9525" marR="9525" marT="9525" marB="0" anchor="ctr">
                    <a:lnL w="6350">
                      <a:solidFill>
                        <a:srgbClr val="000000"/>
                      </a:solidFill>
                      <a:prstDash val="soli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91440" algn="l" fontAlgn="t"/>
                      <a:r>
                        <a:rPr lang="en-IN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  <a:ea typeface="+mn-ea"/>
                          <a:cs typeface="+mn-cs"/>
                        </a:rPr>
                        <a:t> KJST Iron, Manganese &amp; Bauxite Mine 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91440" algn="l" fontAlgn="t"/>
                      <a:r>
                        <a:rPr lang="pl-P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  <a:ea typeface="+mn-ea"/>
                          <a:cs typeface="+mn-cs"/>
                        </a:rPr>
                        <a:t>M/s. S. N. Mohanty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91440" algn="l" fontAlgn="t">
                        <a:lnSpc>
                          <a:spcPct val="100000"/>
                        </a:lnSpc>
                        <a:spcBef>
                          <a:spcPts val="660"/>
                        </a:spcBef>
                      </a:pP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  <a:ea typeface="+mn-ea"/>
                          <a:cs typeface="+mn-cs"/>
                        </a:rPr>
                        <a:t>19-11-24</a:t>
                      </a:r>
                    </a:p>
                  </a:txBody>
                  <a:tcPr marL="0" marR="0" marT="844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7112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5889">
                <a:tc>
                  <a:txBody>
                    <a:bodyPr/>
                    <a:lstStyle/>
                    <a:p>
                      <a:pPr marL="91440" algn="ctr" fontAlgn="t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  <a:ea typeface="+mn-ea"/>
                          <a:cs typeface="+mn-cs"/>
                        </a:rPr>
                        <a:t>8</a:t>
                      </a:r>
                    </a:p>
                  </a:txBody>
                  <a:tcPr marL="9525" marR="9525" marT="9525" marB="0" anchor="ctr">
                    <a:lnL w="6350">
                      <a:solidFill>
                        <a:srgbClr val="000000"/>
                      </a:solidFill>
                      <a:prstDash val="soli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1440" algn="l" fontAlgn="t"/>
                      <a:r>
                        <a:rPr lang="en-IN" sz="1100" b="0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FF0000"/>
                          </a:highlight>
                          <a:latin typeface="Aptos Narrow" panose="020B0004020202020204" pitchFamily="34" charset="0"/>
                          <a:ea typeface="+mn-ea"/>
                          <a:cs typeface="+mn-cs"/>
                        </a:rPr>
                        <a:t> Dungri Limestone Mines 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1440" algn="l" fontAlgn="t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FF0000"/>
                          </a:highlight>
                          <a:latin typeface="Aptos Narrow" panose="020B0004020202020204" pitchFamily="34" charset="0"/>
                          <a:ea typeface="+mn-ea"/>
                          <a:cs typeface="+mn-cs"/>
                        </a:rPr>
                        <a:t>M/s. </a:t>
                      </a:r>
                      <a:r>
                        <a:rPr lang="en-IN" sz="1100" b="0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FF0000"/>
                          </a:highlight>
                          <a:latin typeface="Aptos Narrow" panose="020B0004020202020204" pitchFamily="34" charset="0"/>
                          <a:ea typeface="+mn-ea"/>
                          <a:cs typeface="+mn-cs"/>
                        </a:rPr>
                        <a:t>ACC Bargarh Cement Works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1440" algn="l" fontAlgn="t">
                        <a:lnSpc>
                          <a:spcPct val="100000"/>
                        </a:lnSpc>
                        <a:spcBef>
                          <a:spcPts val="660"/>
                        </a:spcBef>
                      </a:pP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  <a:ea typeface="+mn-ea"/>
                          <a:cs typeface="+mn-cs"/>
                        </a:rPr>
                        <a:t>21-11-24</a:t>
                      </a:r>
                    </a:p>
                  </a:txBody>
                  <a:tcPr marL="0" marR="0" marT="850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7112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52874">
                <a:tc>
                  <a:txBody>
                    <a:bodyPr/>
                    <a:lstStyle/>
                    <a:p>
                      <a:pPr marL="91440" algn="ctr" fontAlgn="t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  <a:ea typeface="+mn-ea"/>
                          <a:cs typeface="+mn-cs"/>
                        </a:rPr>
                        <a:t>9</a:t>
                      </a:r>
                    </a:p>
                  </a:txBody>
                  <a:tcPr marL="9525" marR="9525" marT="9525" marB="0" anchor="ctr">
                    <a:lnL w="6350">
                      <a:solidFill>
                        <a:srgbClr val="000000"/>
                      </a:solidFill>
                      <a:prstDash val="soli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1440" algn="l" fontAlgn="t"/>
                      <a:r>
                        <a:rPr lang="en-I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  <a:ea typeface="+mn-ea"/>
                          <a:cs typeface="+mn-cs"/>
                        </a:rPr>
                        <a:t> Kodingmali Bauxite Mine 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1440" algn="l" fontAlgn="t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  <a:ea typeface="+mn-ea"/>
                          <a:cs typeface="+mn-cs"/>
                        </a:rPr>
                        <a:t>M/s. </a:t>
                      </a:r>
                      <a:r>
                        <a:rPr lang="en-I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  <a:ea typeface="+mn-ea"/>
                          <a:cs typeface="+mn-cs"/>
                        </a:rPr>
                        <a:t>Odisha Mining Corporation Limited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1440" algn="l" fontAlgn="t">
                        <a:lnSpc>
                          <a:spcPct val="100000"/>
                        </a:lnSpc>
                        <a:spcBef>
                          <a:spcPts val="660"/>
                        </a:spcBef>
                      </a:pP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  <a:ea typeface="+mn-ea"/>
                          <a:cs typeface="+mn-cs"/>
                        </a:rPr>
                        <a:t>23-11-24</a:t>
                      </a:r>
                    </a:p>
                  </a:txBody>
                  <a:tcPr marL="0" marR="0" marT="850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7112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5" name="object 2"/>
          <p:cNvSpPr txBox="1"/>
          <p:nvPr/>
        </p:nvSpPr>
        <p:spPr>
          <a:xfrm>
            <a:off x="142844" y="79324"/>
            <a:ext cx="8858312" cy="705962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0" marR="119380" algn="ctr">
              <a:lnSpc>
                <a:spcPct val="150100"/>
              </a:lnSpc>
              <a:spcBef>
                <a:spcPts val="100"/>
              </a:spcBef>
            </a:pPr>
            <a:r>
              <a:rPr lang="en-US" b="1" spc="3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42</a:t>
            </a:r>
            <a:r>
              <a:rPr lang="en-US" b="1" spc="30" baseline="30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nd</a:t>
            </a:r>
            <a:r>
              <a:rPr lang="en-US" b="1" spc="3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b="1" spc="-15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ANNUAL</a:t>
            </a:r>
            <a:r>
              <a:rPr lang="en-US" b="1" spc="-11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b="1" spc="-1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MINES  </a:t>
            </a:r>
            <a:r>
              <a:rPr lang="en-US" b="1" spc="-165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SAFETY  </a:t>
            </a:r>
            <a:r>
              <a:rPr lang="en-US" b="1" spc="-175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WEEK  </a:t>
            </a:r>
            <a:r>
              <a:rPr lang="en-US" b="1" spc="-145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CELEBRATION </a:t>
            </a:r>
            <a:r>
              <a:rPr lang="en-US" b="1" spc="17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b="1" spc="4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2024</a:t>
            </a:r>
          </a:p>
          <a:p>
            <a:pPr algn="ctr">
              <a:lnSpc>
                <a:spcPct val="100000"/>
              </a:lnSpc>
              <a:spcBef>
                <a:spcPts val="5"/>
              </a:spcBef>
            </a:pPr>
            <a:r>
              <a:rPr lang="en-US" b="1" spc="-65" dirty="0">
                <a:solidFill>
                  <a:srgbClr val="6600FF"/>
                </a:solidFill>
                <a:latin typeface="Times New Roman" pitchFamily="18" charset="0"/>
                <a:cs typeface="Times New Roman" pitchFamily="18" charset="0"/>
              </a:rPr>
              <a:t>BHUBANESWAR</a:t>
            </a:r>
            <a:r>
              <a:rPr b="1" spc="-65" dirty="0">
                <a:solidFill>
                  <a:srgbClr val="66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b="1" spc="-60" dirty="0">
                <a:solidFill>
                  <a:srgbClr val="6600FF"/>
                </a:solidFill>
                <a:latin typeface="Times New Roman" pitchFamily="18" charset="0"/>
                <a:cs typeface="Times New Roman" pitchFamily="18" charset="0"/>
              </a:rPr>
              <a:t>REGION</a:t>
            </a:r>
            <a:r>
              <a:rPr lang="en-US" b="1" spc="-60" dirty="0">
                <a:solidFill>
                  <a:srgbClr val="6600FF"/>
                </a:solidFill>
                <a:latin typeface="Times New Roman" pitchFamily="18" charset="0"/>
                <a:cs typeface="Times New Roman" pitchFamily="18" charset="0"/>
              </a:rPr>
              <a:t> 2 </a:t>
            </a:r>
            <a:r>
              <a:rPr b="1" spc="-60" dirty="0">
                <a:solidFill>
                  <a:srgbClr val="6600FF"/>
                </a:solidFill>
                <a:latin typeface="Times New Roman" pitchFamily="18" charset="0"/>
                <a:cs typeface="Times New Roman" pitchFamily="18" charset="0"/>
              </a:rPr>
              <a:t>(GROUP </a:t>
            </a:r>
            <a:r>
              <a:rPr lang="en-US" b="1" spc="140" dirty="0">
                <a:solidFill>
                  <a:srgbClr val="6600FF"/>
                </a:solidFill>
                <a:latin typeface="Times New Roman" pitchFamily="18" charset="0"/>
                <a:cs typeface="Times New Roman" pitchFamily="18" charset="0"/>
              </a:rPr>
              <a:t>–</a:t>
            </a:r>
            <a:r>
              <a:rPr lang="en-US" b="1" spc="20" dirty="0">
                <a:solidFill>
                  <a:srgbClr val="6600FF"/>
                </a:solidFill>
                <a:latin typeface="Times New Roman" pitchFamily="18" charset="0"/>
                <a:cs typeface="Times New Roman" pitchFamily="18" charset="0"/>
              </a:rPr>
              <a:t>B</a:t>
            </a:r>
            <a:r>
              <a:rPr lang="en-IN" b="1" spc="20" dirty="0">
                <a:solidFill>
                  <a:srgbClr val="6600FF"/>
                </a:solidFill>
                <a:latin typeface="Times New Roman" pitchFamily="18" charset="0"/>
                <a:cs typeface="Times New Roman" pitchFamily="18" charset="0"/>
              </a:rPr>
              <a:t>-2</a:t>
            </a:r>
            <a:r>
              <a:rPr b="1" spc="20" dirty="0">
                <a:solidFill>
                  <a:srgbClr val="6600FF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2">
            <a:extLst>
              <a:ext uri="{FF2B5EF4-FFF2-40B4-BE49-F238E27FC236}">
                <a16:creationId xmlns:a16="http://schemas.microsoft.com/office/drawing/2014/main" id="{43441FB1-3C1E-D608-D8E5-622E0ACEDF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3840" y="51470"/>
            <a:ext cx="1440160" cy="720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6FB6AD05-D62B-E756-F6E5-412AAD0097C0}"/>
              </a:ext>
            </a:extLst>
          </p:cNvPr>
          <p:cNvCxnSpPr/>
          <p:nvPr/>
        </p:nvCxnSpPr>
        <p:spPr>
          <a:xfrm>
            <a:off x="0" y="843558"/>
            <a:ext cx="9144000" cy="0"/>
          </a:xfrm>
          <a:prstGeom prst="line">
            <a:avLst/>
          </a:prstGeom>
          <a:ln w="571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>
            <a:extLst>
              <a:ext uri="{FF2B5EF4-FFF2-40B4-BE49-F238E27FC236}">
                <a16:creationId xmlns:a16="http://schemas.microsoft.com/office/drawing/2014/main" id="{30813C88-1B05-66F4-3B21-209B97201C0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2056" y="32657"/>
            <a:ext cx="792815" cy="7223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538168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97287882"/>
              </p:ext>
            </p:extLst>
          </p:nvPr>
        </p:nvGraphicFramePr>
        <p:xfrm>
          <a:off x="207833" y="974729"/>
          <a:ext cx="8759549" cy="3901277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1975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2304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3224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0811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37638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451957">
                <a:tc>
                  <a:txBody>
                    <a:bodyPr/>
                    <a:lstStyle/>
                    <a:p>
                      <a:pPr marL="91440" algn="ctr" fontAlgn="t">
                        <a:lnSpc>
                          <a:spcPct val="100000"/>
                        </a:lnSpc>
                        <a:spcBef>
                          <a:spcPts val="545"/>
                        </a:spcBef>
                      </a:pPr>
                      <a:r>
                        <a:rPr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  <a:ea typeface="+mn-ea"/>
                          <a:cs typeface="+mn-cs"/>
                        </a:rPr>
                        <a:t>Sl. No</a:t>
                      </a:r>
                    </a:p>
                  </a:txBody>
                  <a:tcPr marL="0" marR="0" marT="69215" marB="0" anchor="ctr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91440" algn="ctr" fontAlgn="t">
                        <a:lnSpc>
                          <a:spcPct val="100000"/>
                        </a:lnSpc>
                        <a:spcBef>
                          <a:spcPts val="545"/>
                        </a:spcBef>
                      </a:pPr>
                      <a:r>
                        <a:rPr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  <a:ea typeface="+mn-ea"/>
                          <a:cs typeface="+mn-cs"/>
                        </a:rPr>
                        <a:t>Name of Mine</a:t>
                      </a:r>
                    </a:p>
                  </a:txBody>
                  <a:tcPr marL="0" marR="0" marT="69215" marB="0" anchor="ctr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91440" algn="ctr" fontAlgn="t">
                        <a:lnSpc>
                          <a:spcPct val="100000"/>
                        </a:lnSpc>
                        <a:spcBef>
                          <a:spcPts val="545"/>
                        </a:spcBef>
                      </a:pPr>
                      <a:r>
                        <a:rPr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  <a:ea typeface="+mn-ea"/>
                          <a:cs typeface="+mn-cs"/>
                        </a:rPr>
                        <a:t>Name of the Owner</a:t>
                      </a:r>
                    </a:p>
                  </a:txBody>
                  <a:tcPr marL="0" marR="0" marT="69215" marB="0" anchor="ctr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91440" algn="ctr" fontAlgn="t">
                        <a:lnSpc>
                          <a:spcPct val="100000"/>
                        </a:lnSpc>
                        <a:spcBef>
                          <a:spcPts val="545"/>
                        </a:spcBef>
                      </a:pPr>
                      <a:r>
                        <a:rPr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  <a:ea typeface="+mn-ea"/>
                          <a:cs typeface="+mn-cs"/>
                        </a:rPr>
                        <a:t>Date of Inspection</a:t>
                      </a:r>
                    </a:p>
                  </a:txBody>
                  <a:tcPr marL="0" marR="0" marT="69215" marB="0" anchor="ctr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91440" algn="ctr" fontAlgn="t">
                        <a:lnSpc>
                          <a:spcPct val="100000"/>
                        </a:lnSpc>
                        <a:spcBef>
                          <a:spcPts val="545"/>
                        </a:spcBef>
                      </a:pPr>
                      <a:r>
                        <a:rPr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  <a:ea typeface="+mn-ea"/>
                          <a:cs typeface="+mn-cs"/>
                        </a:rPr>
                        <a:t>Inspection Team</a:t>
                      </a:r>
                    </a:p>
                  </a:txBody>
                  <a:tcPr marL="0" marR="0" marT="69215" marB="0" anchor="ctr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34876">
                <a:tc>
                  <a:txBody>
                    <a:bodyPr/>
                    <a:lstStyle/>
                    <a:p>
                      <a:pPr marL="91440" algn="ctr" fontAlgn="t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>
                      <a:solidFill>
                        <a:srgbClr val="000000"/>
                      </a:solidFill>
                      <a:prstDash val="soli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91440" algn="l" fontAlgn="t"/>
                      <a:r>
                        <a:rPr lang="en-I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  <a:ea typeface="+mn-ea"/>
                          <a:cs typeface="+mn-cs"/>
                        </a:rPr>
                        <a:t>Raikela and Tantra Iron Mines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91440" algn="l" fontAlgn="t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  <a:ea typeface="+mn-ea"/>
                          <a:cs typeface="+mn-cs"/>
                        </a:rPr>
                        <a:t>M/S Penguin Trading and Agencies Ltd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91440" algn="l" fontAlgn="t">
                        <a:lnSpc>
                          <a:spcPct val="100000"/>
                        </a:lnSpc>
                        <a:spcBef>
                          <a:spcPts val="660"/>
                        </a:spcBef>
                      </a:pP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  <a:ea typeface="+mn-ea"/>
                          <a:cs typeface="+mn-cs"/>
                        </a:rPr>
                        <a:t>11-11-24</a:t>
                      </a:r>
                    </a:p>
                  </a:txBody>
                  <a:tcPr marL="0" marR="0" marT="844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7">
                  <a:txBody>
                    <a:bodyPr/>
                    <a:lstStyle/>
                    <a:p>
                      <a:pPr marL="91440" marR="37465" indent="-635" algn="l" fontAlgn="t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  <a:ea typeface="+mn-ea"/>
                          <a:cs typeface="+mn-cs"/>
                        </a:rPr>
                        <a:t>Convenor : Mr. Manoj Kumar Nayak</a:t>
                      </a:r>
                    </a:p>
                    <a:p>
                      <a:pPr marL="91440" marR="37465" indent="-635" algn="l" fontAlgn="t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  <a:ea typeface="+mn-ea"/>
                          <a:cs typeface="+mn-cs"/>
                        </a:rPr>
                        <a:t>Mines: 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  <a:ea typeface="+mn-ea"/>
                          <a:cs typeface="+mn-cs"/>
                        </a:rPr>
                        <a:t>Maliparbat Bauxite Mine, Hindalco</a:t>
                      </a:r>
                    </a:p>
                    <a:p>
                      <a:pPr marL="91440" marR="37465" indent="-635" algn="l" fontAlgn="t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  <a:ea typeface="+mn-ea"/>
                          <a:cs typeface="+mn-cs"/>
                        </a:rPr>
                        <a:t>Mob: 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  <a:ea typeface="+mn-ea"/>
                          <a:cs typeface="+mn-cs"/>
                        </a:rPr>
                        <a:t>7587808044</a:t>
                      </a:r>
                    </a:p>
                    <a:p>
                      <a:pPr marL="91440" algn="l" fontAlgn="t"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  <a:ea typeface="+mn-ea"/>
                        <a:cs typeface="+mn-cs"/>
                      </a:endParaRPr>
                    </a:p>
                    <a:p>
                      <a:pPr marL="91440" marR="196215" indent="-1270" algn="l" fontAlgn="t">
                        <a:lnSpc>
                          <a:spcPct val="100000"/>
                        </a:lnSpc>
                      </a:pPr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  <a:ea typeface="+mn-ea"/>
                          <a:cs typeface="+mn-cs"/>
                        </a:rPr>
                        <a:t>Member-1 (Mining): Mr. Mithun Sahu</a:t>
                      </a:r>
                    </a:p>
                    <a:p>
                      <a:pPr marL="91440" marR="196215" indent="-1270" algn="l" fontAlgn="t">
                        <a:lnSpc>
                          <a:spcPct val="100000"/>
                        </a:lnSpc>
                      </a:pPr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  <a:ea typeface="+mn-ea"/>
                          <a:cs typeface="+mn-cs"/>
                        </a:rPr>
                        <a:t>Mines: 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  <a:ea typeface="+mn-ea"/>
                          <a:cs typeface="+mn-cs"/>
                        </a:rPr>
                        <a:t>Khatkurbahal Limestone &amp; Dolomite Mines, Shiva Cement</a:t>
                      </a:r>
                    </a:p>
                    <a:p>
                      <a:pPr marL="91440" marR="196215" indent="-1270" algn="l" fontAlgn="t">
                        <a:lnSpc>
                          <a:spcPct val="100000"/>
                        </a:lnSpc>
                      </a:pPr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  <a:ea typeface="+mn-ea"/>
                          <a:cs typeface="+mn-cs"/>
                        </a:rPr>
                        <a:t>Mob: 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  <a:ea typeface="+mn-ea"/>
                          <a:cs typeface="+mn-cs"/>
                        </a:rPr>
                        <a:t>8070223333</a:t>
                      </a:r>
                    </a:p>
                    <a:p>
                      <a:pPr marL="91440" marR="196215" indent="-1270" algn="l" fontAlgn="t">
                        <a:lnSpc>
                          <a:spcPct val="100000"/>
                        </a:lnSpc>
                      </a:pP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  <a:ea typeface="+mn-ea"/>
                        <a:cs typeface="+mn-cs"/>
                      </a:endParaRPr>
                    </a:p>
                    <a:p>
                      <a:pPr marL="91440" algn="l" fontAlgn="t"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  <a:ea typeface="+mn-ea"/>
                          <a:cs typeface="+mn-cs"/>
                        </a:rPr>
                        <a:t>Member-2 (Mech): Mr. Sudipta Ranjan Behera</a:t>
                      </a:r>
                    </a:p>
                    <a:p>
                      <a:pPr marL="91440" marR="36830" indent="1270" algn="l" fontAlgn="t">
                        <a:lnSpc>
                          <a:spcPct val="100000"/>
                        </a:lnSpc>
                      </a:pPr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  <a:ea typeface="+mn-ea"/>
                          <a:cs typeface="+mn-cs"/>
                        </a:rPr>
                        <a:t>Mines: </a:t>
                      </a:r>
                      <a:r>
                        <a:rPr lang="it-IT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  <a:ea typeface="+mn-ea"/>
                          <a:cs typeface="+mn-cs"/>
                        </a:rPr>
                        <a:t>Kolmong Iron &amp; Manganese Ore Mine, 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  <a:ea typeface="+mn-ea"/>
                          <a:cs typeface="+mn-cs"/>
                        </a:rPr>
                        <a:t>Yazdani Steel </a:t>
                      </a:r>
                    </a:p>
                    <a:p>
                      <a:pPr marL="91440" marR="36830" indent="1270" algn="l" fontAlgn="t">
                        <a:lnSpc>
                          <a:spcPct val="100000"/>
                        </a:lnSpc>
                      </a:pPr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  <a:ea typeface="+mn-ea"/>
                          <a:cs typeface="+mn-cs"/>
                        </a:rPr>
                        <a:t>Mob: 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  <a:ea typeface="+mn-ea"/>
                          <a:cs typeface="+mn-cs"/>
                        </a:rPr>
                        <a:t>9583737288</a:t>
                      </a:r>
                    </a:p>
                    <a:p>
                      <a:pPr marL="91440" algn="l" fontAlgn="t"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  <a:ea typeface="+mn-ea"/>
                        <a:cs typeface="+mn-cs"/>
                      </a:endParaRPr>
                    </a:p>
                    <a:p>
                      <a:pPr marL="91440" algn="l" fontAlgn="t"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  <a:ea typeface="+mn-ea"/>
                          <a:cs typeface="+mn-cs"/>
                        </a:rPr>
                        <a:t>Member-3 (Elect): Mr. Abinash Biswal</a:t>
                      </a:r>
                    </a:p>
                    <a:p>
                      <a:pPr marL="91440" algn="l" fontAlgn="t"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  <a:ea typeface="+mn-ea"/>
                          <a:cs typeface="+mn-cs"/>
                        </a:rPr>
                        <a:t>Mines: 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  <a:ea typeface="+mn-ea"/>
                          <a:cs typeface="+mn-cs"/>
                        </a:rPr>
                        <a:t>Sanindpur Iron And Mn Mines, </a:t>
                      </a:r>
                      <a:r>
                        <a:rPr lang="en-I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  <a:ea typeface="+mn-ea"/>
                          <a:cs typeface="+mn-cs"/>
                        </a:rPr>
                        <a:t>Grewal Minerals 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  <a:ea typeface="+mn-ea"/>
                        <a:cs typeface="+mn-cs"/>
                      </a:endParaRPr>
                    </a:p>
                    <a:p>
                      <a:pPr marL="91440" algn="l" fontAlgn="t"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  <a:ea typeface="+mn-ea"/>
                          <a:cs typeface="+mn-cs"/>
                        </a:rPr>
                        <a:t>Mob: 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  <a:ea typeface="+mn-ea"/>
                          <a:cs typeface="+mn-cs"/>
                        </a:rPr>
                        <a:t>9658038383</a:t>
                      </a:r>
                    </a:p>
                  </a:txBody>
                  <a:tcPr marL="0" marR="0" marT="711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5599844"/>
                  </a:ext>
                </a:extLst>
              </a:tr>
              <a:tr h="434876">
                <a:tc>
                  <a:txBody>
                    <a:bodyPr/>
                    <a:lstStyle/>
                    <a:p>
                      <a:pPr marL="91440" algn="ctr" fontAlgn="t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 marL="9525" marR="9525" marT="9525" marB="0" anchor="ctr">
                    <a:lnL w="6350">
                      <a:solidFill>
                        <a:srgbClr val="000000"/>
                      </a:solidFill>
                      <a:prstDash val="soli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1440" algn="l" fontAlgn="t"/>
                      <a:r>
                        <a:rPr lang="en-I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  <a:ea typeface="+mn-ea"/>
                          <a:cs typeface="+mn-cs"/>
                        </a:rPr>
                        <a:t> Taldih Iron Mines 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1440" algn="l" fontAlgn="t"/>
                      <a:r>
                        <a:rPr lang="en-I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  <a:ea typeface="+mn-ea"/>
                          <a:cs typeface="+mn-cs"/>
                        </a:rPr>
                        <a:t>M/s. SAIL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1440" algn="l" fontAlgn="t">
                        <a:lnSpc>
                          <a:spcPct val="100000"/>
                        </a:lnSpc>
                        <a:spcBef>
                          <a:spcPts val="660"/>
                        </a:spcBef>
                      </a:pP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  <a:ea typeface="+mn-ea"/>
                          <a:cs typeface="+mn-cs"/>
                        </a:rPr>
                        <a:t>12-11-24</a:t>
                      </a:r>
                    </a:p>
                  </a:txBody>
                  <a:tcPr marL="0" marR="0" marT="844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 dirty="0"/>
                    </a:p>
                  </a:txBody>
                  <a:tcPr marL="0" marR="0" marT="711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72461">
                <a:tc>
                  <a:txBody>
                    <a:bodyPr/>
                    <a:lstStyle/>
                    <a:p>
                      <a:pPr marL="91440" algn="ctr" fontAlgn="t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  <a:ea typeface="+mn-ea"/>
                          <a:cs typeface="+mn-cs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>
                      <a:solidFill>
                        <a:srgbClr val="000000"/>
                      </a:solidFill>
                      <a:prstDash val="soli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1440" algn="l" fontAlgn="t"/>
                      <a:r>
                        <a:rPr lang="en-I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  <a:ea typeface="+mn-ea"/>
                          <a:cs typeface="+mn-cs"/>
                        </a:rPr>
                        <a:t> Neelachal Iron Ore Mine 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91440" algn="l" fontAlgn="t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  <a:ea typeface="+mn-ea"/>
                          <a:cs typeface="+mn-cs"/>
                        </a:rPr>
                        <a:t>M/s. </a:t>
                      </a:r>
                      <a:r>
                        <a:rPr lang="en-I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  <a:ea typeface="+mn-ea"/>
                          <a:cs typeface="+mn-cs"/>
                        </a:rPr>
                        <a:t>Neelachal Ispat Nigam Limited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91440" algn="l" fontAlgn="t">
                        <a:lnSpc>
                          <a:spcPct val="100000"/>
                        </a:lnSpc>
                        <a:spcBef>
                          <a:spcPts val="660"/>
                        </a:spcBef>
                      </a:pP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  <a:ea typeface="+mn-ea"/>
                          <a:cs typeface="+mn-cs"/>
                        </a:rPr>
                        <a:t>13-11-24</a:t>
                      </a:r>
                    </a:p>
                  </a:txBody>
                  <a:tcPr marL="0" marR="0" marT="844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7112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35060">
                <a:tc>
                  <a:txBody>
                    <a:bodyPr/>
                    <a:lstStyle/>
                    <a:p>
                      <a:pPr marL="91440" algn="ctr" fontAlgn="t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  <a:ea typeface="+mn-ea"/>
                          <a:cs typeface="+mn-cs"/>
                        </a:rPr>
                        <a:t>4</a:t>
                      </a:r>
                    </a:p>
                  </a:txBody>
                  <a:tcPr marL="9525" marR="9525" marT="9525" marB="0" anchor="ctr">
                    <a:lnL w="6350">
                      <a:solidFill>
                        <a:srgbClr val="000000"/>
                      </a:solidFill>
                      <a:prstDash val="soli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1440" algn="l" fontAlgn="t"/>
                      <a:r>
                        <a:rPr lang="en-I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  <a:ea typeface="+mn-ea"/>
                          <a:cs typeface="+mn-cs"/>
                        </a:rPr>
                        <a:t> Patabeda Iron MInes 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1440" algn="l" fontAlgn="t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  <a:ea typeface="+mn-ea"/>
                          <a:cs typeface="+mn-cs"/>
                        </a:rPr>
                        <a:t>M/s. </a:t>
                      </a:r>
                      <a:r>
                        <a:rPr lang="en-I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  <a:ea typeface="+mn-ea"/>
                          <a:cs typeface="+mn-cs"/>
                        </a:rPr>
                        <a:t>MGM Minerals Ltd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1440" algn="l" fontAlgn="t">
                        <a:lnSpc>
                          <a:spcPct val="100000"/>
                        </a:lnSpc>
                        <a:spcBef>
                          <a:spcPts val="660"/>
                        </a:spcBef>
                      </a:pP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  <a:ea typeface="+mn-ea"/>
                          <a:cs typeface="+mn-cs"/>
                        </a:rPr>
                        <a:t>14-11-24</a:t>
                      </a:r>
                    </a:p>
                  </a:txBody>
                  <a:tcPr marL="0" marR="0" marT="844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7112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34876">
                <a:tc>
                  <a:txBody>
                    <a:bodyPr/>
                    <a:lstStyle/>
                    <a:p>
                      <a:pPr marL="91440" algn="ctr" fontAlgn="t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  <a:ea typeface="+mn-ea"/>
                          <a:cs typeface="+mn-cs"/>
                        </a:rPr>
                        <a:t>5</a:t>
                      </a:r>
                    </a:p>
                  </a:txBody>
                  <a:tcPr marL="9525" marR="9525" marT="9525" marB="0" anchor="ctr">
                    <a:lnL w="6350">
                      <a:solidFill>
                        <a:srgbClr val="000000"/>
                      </a:solidFill>
                      <a:prstDash val="soli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91440" algn="l" fontAlgn="t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  <a:ea typeface="+mn-ea"/>
                          <a:cs typeface="+mn-cs"/>
                        </a:rPr>
                        <a:t> Nadidihi Iron &amp; Manganese Ore Mine 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91440" algn="l" fontAlgn="t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  <a:ea typeface="+mn-ea"/>
                          <a:cs typeface="+mn-cs"/>
                        </a:rPr>
                        <a:t>M/s. ESL Steel Limited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91440" marR="0" lvl="0" indent="0" algn="l" defTabSz="914400" eaLnBrk="1" fontAlgn="t" latinLnBrk="0" hangingPunct="1">
                        <a:lnSpc>
                          <a:spcPct val="100000"/>
                        </a:lnSpc>
                        <a:spcBef>
                          <a:spcPts val="66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  <a:ea typeface="+mn-ea"/>
                          <a:cs typeface="+mn-cs"/>
                        </a:rPr>
                        <a:t>15-11-24</a:t>
                      </a:r>
                    </a:p>
                  </a:txBody>
                  <a:tcPr marL="0" marR="0" marT="844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7112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35060">
                <a:tc>
                  <a:txBody>
                    <a:bodyPr/>
                    <a:lstStyle/>
                    <a:p>
                      <a:pPr marL="91440" algn="ctr" fontAlgn="t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  <a:ea typeface="+mn-ea"/>
                          <a:cs typeface="+mn-cs"/>
                        </a:rPr>
                        <a:t>6</a:t>
                      </a:r>
                    </a:p>
                  </a:txBody>
                  <a:tcPr marL="9525" marR="9525" marT="9525" marB="0" anchor="ctr">
                    <a:lnL w="6350">
                      <a:solidFill>
                        <a:srgbClr val="000000"/>
                      </a:solidFill>
                      <a:prstDash val="soli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91440" algn="l" fontAlgn="t"/>
                      <a:r>
                        <a:rPr lang="en-I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  <a:ea typeface="+mn-ea"/>
                          <a:cs typeface="+mn-cs"/>
                        </a:rPr>
                        <a:t> Birmitrapur Limestone &amp; Dolomite Mines  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91440" algn="l" fontAlgn="t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  <a:ea typeface="+mn-ea"/>
                          <a:cs typeface="+mn-cs"/>
                        </a:rPr>
                        <a:t>M/s. </a:t>
                      </a:r>
                      <a:r>
                        <a:rPr lang="en-US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  <a:ea typeface="+mn-ea"/>
                          <a:cs typeface="+mn-cs"/>
                        </a:rPr>
                        <a:t>Bisra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  <a:ea typeface="+mn-ea"/>
                          <a:cs typeface="+mn-cs"/>
                        </a:rPr>
                        <a:t> Stone Lime Company Ltd. Birmitrapur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91440" algn="l" fontAlgn="t">
                        <a:lnSpc>
                          <a:spcPct val="100000"/>
                        </a:lnSpc>
                        <a:spcBef>
                          <a:spcPts val="660"/>
                        </a:spcBef>
                      </a:pP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  <a:ea typeface="+mn-ea"/>
                          <a:cs typeface="+mn-cs"/>
                        </a:rPr>
                        <a:t>16-11-24</a:t>
                      </a:r>
                    </a:p>
                  </a:txBody>
                  <a:tcPr marL="0" marR="0" marT="850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30506238"/>
                  </a:ext>
                </a:extLst>
              </a:tr>
              <a:tr h="435060">
                <a:tc>
                  <a:txBody>
                    <a:bodyPr/>
                    <a:lstStyle/>
                    <a:p>
                      <a:pPr marL="91440" algn="ctr" fontAlgn="t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  <a:ea typeface="+mn-ea"/>
                          <a:cs typeface="+mn-cs"/>
                        </a:rPr>
                        <a:t>7</a:t>
                      </a:r>
                    </a:p>
                  </a:txBody>
                  <a:tcPr marL="9525" marR="9525" marT="9525" marB="0" anchor="ctr">
                    <a:lnL w="6350">
                      <a:solidFill>
                        <a:srgbClr val="000000"/>
                      </a:solidFill>
                      <a:prstDash val="soli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1440" algn="l" fontAlgn="t"/>
                      <a:r>
                        <a:rPr lang="en-IN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  <a:ea typeface="+mn-ea"/>
                          <a:cs typeface="+mn-cs"/>
                        </a:rPr>
                        <a:t> Panchpatmali (South Block) Bauxite Mine 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1440" algn="l" fontAlgn="t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  <a:ea typeface="+mn-ea"/>
                          <a:cs typeface="+mn-cs"/>
                        </a:rPr>
                        <a:t>M/s. </a:t>
                      </a:r>
                      <a:r>
                        <a:rPr lang="en-I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  <a:ea typeface="+mn-ea"/>
                          <a:cs typeface="+mn-cs"/>
                        </a:rPr>
                        <a:t>National Aluminium Company Limited 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1440" algn="l" fontAlgn="t">
                        <a:lnSpc>
                          <a:spcPct val="100000"/>
                        </a:lnSpc>
                        <a:spcBef>
                          <a:spcPts val="660"/>
                        </a:spcBef>
                      </a:pP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  <a:ea typeface="+mn-ea"/>
                          <a:cs typeface="+mn-cs"/>
                        </a:rPr>
                        <a:t>19-11-24</a:t>
                      </a:r>
                    </a:p>
                  </a:txBody>
                  <a:tcPr marL="0" marR="0" marT="850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7112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5" name="object 2"/>
          <p:cNvSpPr txBox="1"/>
          <p:nvPr/>
        </p:nvSpPr>
        <p:spPr>
          <a:xfrm>
            <a:off x="142844" y="79324"/>
            <a:ext cx="8858312" cy="705962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0" marR="119380" algn="ctr">
              <a:lnSpc>
                <a:spcPct val="150100"/>
              </a:lnSpc>
              <a:spcBef>
                <a:spcPts val="100"/>
              </a:spcBef>
            </a:pPr>
            <a:r>
              <a:rPr lang="en-US" b="1" spc="3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42</a:t>
            </a:r>
            <a:r>
              <a:rPr lang="en-US" b="1" spc="30" baseline="30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nd</a:t>
            </a:r>
            <a:r>
              <a:rPr lang="en-US" b="1" spc="3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b="1" spc="-15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ANNUAL</a:t>
            </a:r>
            <a:r>
              <a:rPr lang="en-US" b="1" spc="-11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b="1" spc="-1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MINES  </a:t>
            </a:r>
            <a:r>
              <a:rPr lang="en-US" b="1" spc="-165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SAFETY  </a:t>
            </a:r>
            <a:r>
              <a:rPr lang="en-US" b="1" spc="-175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WEEK  </a:t>
            </a:r>
            <a:r>
              <a:rPr lang="en-US" b="1" spc="-145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CELEBRATION </a:t>
            </a:r>
            <a:r>
              <a:rPr lang="en-US" b="1" spc="17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b="1" spc="4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2024</a:t>
            </a:r>
          </a:p>
          <a:p>
            <a:pPr algn="ctr">
              <a:lnSpc>
                <a:spcPct val="100000"/>
              </a:lnSpc>
              <a:spcBef>
                <a:spcPts val="5"/>
              </a:spcBef>
            </a:pPr>
            <a:r>
              <a:rPr lang="en-US" b="1" spc="-65" dirty="0">
                <a:solidFill>
                  <a:srgbClr val="6600FF"/>
                </a:solidFill>
                <a:latin typeface="Times New Roman" pitchFamily="18" charset="0"/>
                <a:cs typeface="Times New Roman" pitchFamily="18" charset="0"/>
              </a:rPr>
              <a:t>BHUBANESWAR</a:t>
            </a:r>
            <a:r>
              <a:rPr b="1" spc="-65" dirty="0">
                <a:solidFill>
                  <a:srgbClr val="66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b="1" spc="-60" dirty="0">
                <a:solidFill>
                  <a:srgbClr val="6600FF"/>
                </a:solidFill>
                <a:latin typeface="Times New Roman" pitchFamily="18" charset="0"/>
                <a:cs typeface="Times New Roman" pitchFamily="18" charset="0"/>
              </a:rPr>
              <a:t>REGION</a:t>
            </a:r>
            <a:r>
              <a:rPr lang="en-US" b="1" spc="-60" dirty="0">
                <a:solidFill>
                  <a:srgbClr val="6600FF"/>
                </a:solidFill>
                <a:latin typeface="Times New Roman" pitchFamily="18" charset="0"/>
                <a:cs typeface="Times New Roman" pitchFamily="18" charset="0"/>
              </a:rPr>
              <a:t> 2 </a:t>
            </a:r>
            <a:r>
              <a:rPr b="1" spc="-60" dirty="0">
                <a:solidFill>
                  <a:srgbClr val="6600FF"/>
                </a:solidFill>
                <a:latin typeface="Times New Roman" pitchFamily="18" charset="0"/>
                <a:cs typeface="Times New Roman" pitchFamily="18" charset="0"/>
              </a:rPr>
              <a:t>(GROUP </a:t>
            </a:r>
            <a:r>
              <a:rPr lang="en-US" b="1" spc="140" dirty="0">
                <a:solidFill>
                  <a:srgbClr val="6600FF"/>
                </a:solidFill>
                <a:latin typeface="Times New Roman" pitchFamily="18" charset="0"/>
                <a:cs typeface="Times New Roman" pitchFamily="18" charset="0"/>
              </a:rPr>
              <a:t>–</a:t>
            </a:r>
            <a:r>
              <a:rPr lang="en-US" b="1" spc="20" dirty="0">
                <a:solidFill>
                  <a:srgbClr val="6600FF"/>
                </a:solidFill>
                <a:latin typeface="Times New Roman" pitchFamily="18" charset="0"/>
                <a:cs typeface="Times New Roman" pitchFamily="18" charset="0"/>
              </a:rPr>
              <a:t>B</a:t>
            </a:r>
            <a:r>
              <a:rPr lang="en-IN" b="1" spc="20" dirty="0">
                <a:solidFill>
                  <a:srgbClr val="6600FF"/>
                </a:solidFill>
                <a:latin typeface="Times New Roman" pitchFamily="18" charset="0"/>
                <a:cs typeface="Times New Roman" pitchFamily="18" charset="0"/>
              </a:rPr>
              <a:t>-3</a:t>
            </a:r>
            <a:r>
              <a:rPr b="1" spc="20" dirty="0">
                <a:solidFill>
                  <a:srgbClr val="6600FF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2">
            <a:extLst>
              <a:ext uri="{FF2B5EF4-FFF2-40B4-BE49-F238E27FC236}">
                <a16:creationId xmlns:a16="http://schemas.microsoft.com/office/drawing/2014/main" id="{DFFCE5AA-C4B9-0C08-0812-687DD8D7CC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3840" y="51470"/>
            <a:ext cx="1440160" cy="720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8F19C8C1-157A-2121-AD63-FDF4FBF85079}"/>
              </a:ext>
            </a:extLst>
          </p:cNvPr>
          <p:cNvCxnSpPr/>
          <p:nvPr/>
        </p:nvCxnSpPr>
        <p:spPr>
          <a:xfrm>
            <a:off x="0" y="843558"/>
            <a:ext cx="9144000" cy="0"/>
          </a:xfrm>
          <a:prstGeom prst="line">
            <a:avLst/>
          </a:prstGeom>
          <a:ln w="571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>
            <a:extLst>
              <a:ext uri="{FF2B5EF4-FFF2-40B4-BE49-F238E27FC236}">
                <a16:creationId xmlns:a16="http://schemas.microsoft.com/office/drawing/2014/main" id="{D1A3CA33-C5DD-4AB5-33D3-7D10A19CE74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2056" y="32657"/>
            <a:ext cx="792815" cy="7223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297248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42973207"/>
              </p:ext>
            </p:extLst>
          </p:nvPr>
        </p:nvGraphicFramePr>
        <p:xfrm>
          <a:off x="142844" y="926559"/>
          <a:ext cx="8858312" cy="385381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6970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0853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5741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1947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40318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63297">
                <a:tc>
                  <a:txBody>
                    <a:bodyPr/>
                    <a:lstStyle/>
                    <a:p>
                      <a:pPr marL="91440" algn="ctr" fontAlgn="t">
                        <a:lnSpc>
                          <a:spcPct val="100000"/>
                        </a:lnSpc>
                        <a:spcBef>
                          <a:spcPts val="545"/>
                        </a:spcBef>
                      </a:pPr>
                      <a:r>
                        <a:rPr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  <a:ea typeface="+mn-ea"/>
                          <a:cs typeface="+mn-cs"/>
                        </a:rPr>
                        <a:t>Sl. No</a:t>
                      </a:r>
                    </a:p>
                  </a:txBody>
                  <a:tcPr marL="0" marR="0" marT="69215" marB="0" anchor="ctr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91440" algn="ctr" fontAlgn="t">
                        <a:lnSpc>
                          <a:spcPct val="100000"/>
                        </a:lnSpc>
                        <a:spcBef>
                          <a:spcPts val="545"/>
                        </a:spcBef>
                      </a:pPr>
                      <a:r>
                        <a:rPr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  <a:ea typeface="+mn-ea"/>
                          <a:cs typeface="+mn-cs"/>
                        </a:rPr>
                        <a:t>Name of Mine</a:t>
                      </a:r>
                    </a:p>
                  </a:txBody>
                  <a:tcPr marL="0" marR="0" marT="69215" marB="0" anchor="ctr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91440" algn="ctr" fontAlgn="t">
                        <a:lnSpc>
                          <a:spcPct val="100000"/>
                        </a:lnSpc>
                        <a:spcBef>
                          <a:spcPts val="545"/>
                        </a:spcBef>
                      </a:pPr>
                      <a:r>
                        <a:rPr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  <a:ea typeface="+mn-ea"/>
                          <a:cs typeface="+mn-cs"/>
                        </a:rPr>
                        <a:t>Name of the Owner</a:t>
                      </a:r>
                    </a:p>
                  </a:txBody>
                  <a:tcPr marL="0" marR="0" marT="69215" marB="0" anchor="ctr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91440" algn="ctr" fontAlgn="t">
                        <a:lnSpc>
                          <a:spcPct val="100000"/>
                        </a:lnSpc>
                        <a:spcBef>
                          <a:spcPts val="545"/>
                        </a:spcBef>
                      </a:pPr>
                      <a:r>
                        <a:rPr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  <a:ea typeface="+mn-ea"/>
                          <a:cs typeface="+mn-cs"/>
                        </a:rPr>
                        <a:t>Date of Inspection</a:t>
                      </a:r>
                    </a:p>
                  </a:txBody>
                  <a:tcPr marL="0" marR="0" marT="69215" marB="0" anchor="ctr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91440" algn="ctr" fontAlgn="t">
                        <a:lnSpc>
                          <a:spcPct val="100000"/>
                        </a:lnSpc>
                        <a:spcBef>
                          <a:spcPts val="545"/>
                        </a:spcBef>
                      </a:pPr>
                      <a:r>
                        <a:rPr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  <a:ea typeface="+mn-ea"/>
                          <a:cs typeface="+mn-cs"/>
                        </a:rPr>
                        <a:t>Inspection Team</a:t>
                      </a:r>
                    </a:p>
                  </a:txBody>
                  <a:tcPr marL="0" marR="0" marT="69215" marB="0" anchor="ctr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36562">
                <a:tc>
                  <a:txBody>
                    <a:bodyPr/>
                    <a:lstStyle/>
                    <a:p>
                      <a:pPr marL="91440" algn="ctr" fontAlgn="t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>
                      <a:solidFill>
                        <a:srgbClr val="000000"/>
                      </a:solidFill>
                      <a:prstDash val="soli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91440" algn="l" fontAlgn="t"/>
                      <a:r>
                        <a:rPr lang="en-I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  <a:ea typeface="+mn-ea"/>
                          <a:cs typeface="+mn-cs"/>
                        </a:rPr>
                        <a:t> Sanindpur Iron &amp; Mn Mines 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91440" algn="l" fontAlgn="t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  <a:ea typeface="+mn-ea"/>
                          <a:cs typeface="+mn-cs"/>
                        </a:rPr>
                        <a:t>M/s. </a:t>
                      </a:r>
                      <a:r>
                        <a:rPr lang="en-I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  <a:ea typeface="+mn-ea"/>
                          <a:cs typeface="+mn-cs"/>
                        </a:rPr>
                        <a:t>Grewal Minerals &amp; Metals LLP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91440" algn="l" fontAlgn="t">
                        <a:lnSpc>
                          <a:spcPct val="100000"/>
                        </a:lnSpc>
                        <a:spcBef>
                          <a:spcPts val="660"/>
                        </a:spcBef>
                      </a:pP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  <a:ea typeface="+mn-ea"/>
                          <a:cs typeface="+mn-cs"/>
                        </a:rPr>
                        <a:t>11-11-24</a:t>
                      </a:r>
                    </a:p>
                  </a:txBody>
                  <a:tcPr marL="0" marR="0" marT="844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11">
                  <a:txBody>
                    <a:bodyPr/>
                    <a:lstStyle/>
                    <a:p>
                      <a:pPr marL="91440" marR="37465" indent="-635" algn="l" fontAlgn="t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  <a:ea typeface="+mn-ea"/>
                          <a:cs typeface="+mn-cs"/>
                        </a:rPr>
                        <a:t>Convenor : Mr. Rishikesh Bahadur Singh </a:t>
                      </a:r>
                    </a:p>
                    <a:p>
                      <a:pPr marL="91440" marR="37465" indent="-635" algn="l" fontAlgn="t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  <a:ea typeface="+mn-ea"/>
                          <a:cs typeface="+mn-cs"/>
                        </a:rPr>
                        <a:t>Mines: 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  <a:ea typeface="+mn-ea"/>
                          <a:cs typeface="+mn-cs"/>
                        </a:rPr>
                        <a:t>Panchpatmali Bauxite Mines, NALCO</a:t>
                      </a:r>
                    </a:p>
                    <a:p>
                      <a:pPr marL="91440" marR="37465" indent="-635" algn="l" fontAlgn="t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  <a:ea typeface="+mn-ea"/>
                          <a:cs typeface="+mn-cs"/>
                        </a:rPr>
                        <a:t>Mob: 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  <a:ea typeface="+mn-ea"/>
                          <a:cs typeface="+mn-cs"/>
                        </a:rPr>
                        <a:t>9437577241</a:t>
                      </a:r>
                    </a:p>
                    <a:p>
                      <a:pPr marL="91440" algn="l" fontAlgn="t"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  <a:ea typeface="+mn-ea"/>
                        <a:cs typeface="+mn-cs"/>
                      </a:endParaRPr>
                    </a:p>
                    <a:p>
                      <a:pPr marL="91440" marR="196215" indent="-1270" algn="l" fontAlgn="t">
                        <a:lnSpc>
                          <a:spcPct val="100000"/>
                        </a:lnSpc>
                      </a:pPr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  <a:ea typeface="+mn-ea"/>
                          <a:cs typeface="+mn-cs"/>
                        </a:rPr>
                        <a:t>Member-1 (Mining): </a:t>
                      </a:r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00FF00"/>
                          </a:highlight>
                          <a:latin typeface="Aptos Narrow" panose="020B0004020202020204" pitchFamily="34" charset="0"/>
                          <a:ea typeface="+mn-ea"/>
                          <a:cs typeface="+mn-cs"/>
                        </a:rPr>
                        <a:t>Mr. Kishore Parida</a:t>
                      </a:r>
                    </a:p>
                    <a:p>
                      <a:pPr marL="91440" marR="196215" indent="-1270" algn="l" fontAlgn="t">
                        <a:lnSpc>
                          <a:spcPct val="100000"/>
                        </a:lnSpc>
                      </a:pPr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  <a:ea typeface="+mn-ea"/>
                          <a:cs typeface="+mn-cs"/>
                        </a:rPr>
                        <a:t>Mines: 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  <a:ea typeface="+mn-ea"/>
                          <a:cs typeface="+mn-cs"/>
                        </a:rPr>
                        <a:t>Barsua Iron Ore Mine, SAIL</a:t>
                      </a:r>
                    </a:p>
                    <a:p>
                      <a:pPr marL="91440" marR="196215" indent="-1270" algn="l" fontAlgn="t">
                        <a:lnSpc>
                          <a:spcPct val="100000"/>
                        </a:lnSpc>
                      </a:pPr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  <a:ea typeface="+mn-ea"/>
                          <a:cs typeface="+mn-cs"/>
                        </a:rPr>
                        <a:t>Mob: 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  <a:ea typeface="+mn-ea"/>
                          <a:cs typeface="+mn-cs"/>
                        </a:rPr>
                        <a:t>8895502331</a:t>
                      </a:r>
                    </a:p>
                    <a:p>
                      <a:pPr marL="91440" marR="196215" indent="-1270" algn="l" fontAlgn="t">
                        <a:lnSpc>
                          <a:spcPct val="100000"/>
                        </a:lnSpc>
                      </a:pP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  <a:ea typeface="+mn-ea"/>
                        <a:cs typeface="+mn-cs"/>
                      </a:endParaRPr>
                    </a:p>
                    <a:p>
                      <a:pPr marL="91440" algn="l" fontAlgn="t"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  <a:ea typeface="+mn-ea"/>
                          <a:cs typeface="+mn-cs"/>
                        </a:rPr>
                        <a:t>Member-2 (Mech): Mr. P C Barik</a:t>
                      </a:r>
                    </a:p>
                    <a:p>
                      <a:pPr marL="91440" marR="36830" indent="1270" algn="l" fontAlgn="t">
                        <a:lnSpc>
                          <a:spcPct val="100000"/>
                        </a:lnSpc>
                      </a:pPr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  <a:ea typeface="+mn-ea"/>
                          <a:cs typeface="+mn-cs"/>
                        </a:rPr>
                        <a:t>Mines: 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  <a:ea typeface="+mn-ea"/>
                          <a:cs typeface="+mn-cs"/>
                        </a:rPr>
                        <a:t>Raikela and Tantra Iron Mines, Penguin Trading</a:t>
                      </a:r>
                    </a:p>
                    <a:p>
                      <a:pPr marL="91440" marR="36830" indent="1270" algn="l" fontAlgn="t">
                        <a:lnSpc>
                          <a:spcPct val="100000"/>
                        </a:lnSpc>
                      </a:pPr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  <a:ea typeface="+mn-ea"/>
                          <a:cs typeface="+mn-cs"/>
                        </a:rPr>
                        <a:t>Mob: 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  <a:ea typeface="+mn-ea"/>
                          <a:cs typeface="+mn-cs"/>
                        </a:rPr>
                        <a:t>6370533919</a:t>
                      </a:r>
                    </a:p>
                    <a:p>
                      <a:pPr marL="91440" algn="l" fontAlgn="t"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  <a:ea typeface="+mn-ea"/>
                        <a:cs typeface="+mn-cs"/>
                      </a:endParaRPr>
                    </a:p>
                    <a:p>
                      <a:pPr marL="91440" algn="l" fontAlgn="t"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  <a:ea typeface="+mn-ea"/>
                          <a:cs typeface="+mn-cs"/>
                        </a:rPr>
                        <a:t>Member-3 (Elect): Mr. Chiranjib Barik</a:t>
                      </a:r>
                    </a:p>
                    <a:p>
                      <a:pPr marL="91440" algn="l" fontAlgn="t"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  <a:ea typeface="+mn-ea"/>
                          <a:cs typeface="+mn-cs"/>
                        </a:rPr>
                        <a:t>Mines: 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  <a:ea typeface="+mn-ea"/>
                          <a:cs typeface="+mn-cs"/>
                        </a:rPr>
                        <a:t>Patabeda Iron Mines, MGM Minerals </a:t>
                      </a:r>
                    </a:p>
                    <a:p>
                      <a:pPr marL="91440" algn="l" fontAlgn="t"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  <a:ea typeface="+mn-ea"/>
                          <a:cs typeface="+mn-cs"/>
                        </a:rPr>
                        <a:t>Mob: 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  <a:ea typeface="+mn-ea"/>
                          <a:cs typeface="+mn-cs"/>
                        </a:rPr>
                        <a:t>73818 88999</a:t>
                      </a:r>
                    </a:p>
                  </a:txBody>
                  <a:tcPr marL="0" marR="0" marT="711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59674">
                <a:tc>
                  <a:txBody>
                    <a:bodyPr/>
                    <a:lstStyle/>
                    <a:p>
                      <a:pPr marL="91440" algn="ctr" fontAlgn="t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 marL="9525" marR="9525" marT="9525" marB="0" anchor="ctr">
                    <a:lnL w="6350">
                      <a:solidFill>
                        <a:srgbClr val="000000"/>
                      </a:solidFill>
                      <a:prstDash val="soli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91440" algn="l" fontAlgn="t"/>
                      <a:r>
                        <a:rPr lang="en-I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  <a:ea typeface="+mn-ea"/>
                          <a:cs typeface="+mn-cs"/>
                        </a:rPr>
                        <a:t> Raikela Iron Ore Mines 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91440" algn="l" fontAlgn="t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  <a:ea typeface="+mn-ea"/>
                          <a:cs typeface="+mn-cs"/>
                        </a:rPr>
                        <a:t>M/s. </a:t>
                      </a:r>
                      <a:r>
                        <a:rPr lang="en-I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  <a:ea typeface="+mn-ea"/>
                          <a:cs typeface="+mn-cs"/>
                        </a:rPr>
                        <a:t>Grewal Minerals &amp; Metals LLP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91440" marR="0" lvl="0" indent="0" algn="l" defTabSz="914400" eaLnBrk="1" fontAlgn="t" latinLnBrk="0" hangingPunct="1">
                        <a:lnSpc>
                          <a:spcPct val="100000"/>
                        </a:lnSpc>
                        <a:spcBef>
                          <a:spcPts val="66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  <a:ea typeface="+mn-ea"/>
                          <a:cs typeface="+mn-cs"/>
                        </a:rPr>
                        <a:t>12-11-24</a:t>
                      </a:r>
                    </a:p>
                  </a:txBody>
                  <a:tcPr marL="0" marR="0" marT="844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marL="91440" algn="l" fontAlgn="b"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endParaRPr lang="en-US" sz="10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711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36007750"/>
                  </a:ext>
                </a:extLst>
              </a:tr>
              <a:tr h="260291">
                <a:tc>
                  <a:txBody>
                    <a:bodyPr/>
                    <a:lstStyle/>
                    <a:p>
                      <a:pPr marL="91440" algn="ctr" fontAlgn="t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  <a:ea typeface="+mn-ea"/>
                          <a:cs typeface="+mn-cs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>
                      <a:solidFill>
                        <a:srgbClr val="000000"/>
                      </a:solidFill>
                      <a:prstDash val="soli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91440" algn="l" fontAlgn="t"/>
                      <a:r>
                        <a:rPr lang="en-I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  <a:ea typeface="+mn-ea"/>
                          <a:cs typeface="+mn-cs"/>
                        </a:rPr>
                        <a:t> Gonua Iron Ore Mine 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91440" algn="l" fontAlgn="t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  <a:ea typeface="+mn-ea"/>
                          <a:cs typeface="+mn-cs"/>
                        </a:rPr>
                        <a:t>M/s. </a:t>
                      </a:r>
                      <a:r>
                        <a:rPr lang="en-I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  <a:ea typeface="+mn-ea"/>
                          <a:cs typeface="+mn-cs"/>
                        </a:rPr>
                        <a:t>JSW Steel Limited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91440" algn="l" fontAlgn="t">
                        <a:lnSpc>
                          <a:spcPct val="100000"/>
                        </a:lnSpc>
                        <a:spcBef>
                          <a:spcPts val="660"/>
                        </a:spcBef>
                      </a:pP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  <a:ea typeface="+mn-ea"/>
                          <a:cs typeface="+mn-cs"/>
                        </a:rPr>
                        <a:t>13-11-24</a:t>
                      </a:r>
                    </a:p>
                  </a:txBody>
                  <a:tcPr marL="0" marR="0" marT="850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marL="91440" algn="l" fontAlgn="b"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endParaRPr lang="en-US" sz="10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711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50712304"/>
                  </a:ext>
                </a:extLst>
              </a:tr>
              <a:tr h="197062">
                <a:tc>
                  <a:txBody>
                    <a:bodyPr/>
                    <a:lstStyle/>
                    <a:p>
                      <a:pPr marL="91440" algn="ctr" fontAlgn="t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  <a:ea typeface="+mn-ea"/>
                          <a:cs typeface="+mn-cs"/>
                        </a:rPr>
                        <a:t>4</a:t>
                      </a:r>
                    </a:p>
                  </a:txBody>
                  <a:tcPr marL="9525" marR="9525" marT="9525" marB="0" anchor="ctr">
                    <a:lnL w="6350">
                      <a:solidFill>
                        <a:srgbClr val="000000"/>
                      </a:solidFill>
                      <a:prstDash val="soli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91440" algn="l" fontAlgn="t"/>
                      <a:r>
                        <a:rPr lang="en-I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  <a:ea typeface="+mn-ea"/>
                          <a:cs typeface="+mn-cs"/>
                        </a:rPr>
                        <a:t> ADAGHAT IRON ORE MINES 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91440" algn="l" fontAlgn="t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  <a:ea typeface="+mn-ea"/>
                          <a:cs typeface="+mn-cs"/>
                        </a:rPr>
                        <a:t>M/s. </a:t>
                      </a:r>
                      <a:r>
                        <a:rPr lang="en-I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  <a:ea typeface="+mn-ea"/>
                          <a:cs typeface="+mn-cs"/>
                        </a:rPr>
                        <a:t>Grewal Minerals &amp; Metals LLP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91440" algn="l" fontAlgn="t">
                        <a:lnSpc>
                          <a:spcPct val="100000"/>
                        </a:lnSpc>
                        <a:spcBef>
                          <a:spcPts val="660"/>
                        </a:spcBef>
                      </a:pP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  <a:ea typeface="+mn-ea"/>
                          <a:cs typeface="+mn-cs"/>
                        </a:rPr>
                        <a:t>14-11-24</a:t>
                      </a:r>
                    </a:p>
                  </a:txBody>
                  <a:tcPr marL="0" marR="0" marT="850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marL="91440" algn="l" fontAlgn="b"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endParaRPr lang="en-US" sz="10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711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84833177"/>
                  </a:ext>
                </a:extLst>
              </a:tr>
              <a:tr h="259674">
                <a:tc>
                  <a:txBody>
                    <a:bodyPr/>
                    <a:lstStyle/>
                    <a:p>
                      <a:pPr marL="91440" algn="ctr" fontAlgn="t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  <a:ea typeface="+mn-ea"/>
                          <a:cs typeface="+mn-cs"/>
                        </a:rPr>
                        <a:t>5</a:t>
                      </a:r>
                    </a:p>
                  </a:txBody>
                  <a:tcPr marL="9525" marR="9525" marT="9525" marB="0" anchor="ctr">
                    <a:lnL w="6350">
                      <a:solidFill>
                        <a:srgbClr val="000000"/>
                      </a:solidFill>
                      <a:prstDash val="soli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91440" algn="l" fontAlgn="t"/>
                      <a:r>
                        <a:rPr lang="it-IT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  <a:ea typeface="+mn-ea"/>
                          <a:cs typeface="+mn-cs"/>
                        </a:rPr>
                        <a:t> Kolmong Iron &amp; Manganese Ore Mine 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91440" algn="l" fontAlgn="t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  <a:ea typeface="+mn-ea"/>
                          <a:cs typeface="+mn-cs"/>
                        </a:rPr>
                        <a:t>M/s. Yazdani Steel &amp; Power Ltd.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91440" algn="l" fontAlgn="t">
                        <a:lnSpc>
                          <a:spcPct val="100000"/>
                        </a:lnSpc>
                        <a:spcBef>
                          <a:spcPts val="660"/>
                        </a:spcBef>
                      </a:pP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  <a:ea typeface="+mn-ea"/>
                          <a:cs typeface="+mn-cs"/>
                        </a:rPr>
                        <a:t>15-11-24</a:t>
                      </a:r>
                    </a:p>
                  </a:txBody>
                  <a:tcPr marL="0" marR="0" marT="844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marL="91440" algn="l" fontAlgn="b"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endParaRPr lang="en-US" sz="10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711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22853169"/>
                  </a:ext>
                </a:extLst>
              </a:tr>
              <a:tr h="259674">
                <a:tc>
                  <a:txBody>
                    <a:bodyPr/>
                    <a:lstStyle/>
                    <a:p>
                      <a:pPr marL="91440" algn="ctr" fontAlgn="t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  <a:ea typeface="+mn-ea"/>
                          <a:cs typeface="+mn-cs"/>
                        </a:rPr>
                        <a:t>6</a:t>
                      </a:r>
                    </a:p>
                  </a:txBody>
                  <a:tcPr marL="9525" marR="9525" marT="9525" marB="0" anchor="ctr">
                    <a:lnL w="6350">
                      <a:solidFill>
                        <a:srgbClr val="000000"/>
                      </a:solidFill>
                      <a:prstDash val="soli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91440" algn="l" fontAlgn="t"/>
                      <a:r>
                        <a:rPr lang="en-I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  <a:ea typeface="+mn-ea"/>
                          <a:cs typeface="+mn-cs"/>
                        </a:rPr>
                        <a:t> Bhanjapali Iron Ore Mines  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91440" algn="l" fontAlgn="t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  <a:ea typeface="+mn-ea"/>
                          <a:cs typeface="+mn-cs"/>
                        </a:rPr>
                        <a:t>M/s. </a:t>
                      </a:r>
                      <a:r>
                        <a:rPr lang="en-I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  <a:ea typeface="+mn-ea"/>
                          <a:cs typeface="+mn-cs"/>
                        </a:rPr>
                        <a:t>J N Patnaik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91440" algn="l" fontAlgn="t">
                        <a:lnSpc>
                          <a:spcPct val="100000"/>
                        </a:lnSpc>
                        <a:spcBef>
                          <a:spcPts val="660"/>
                        </a:spcBef>
                      </a:pP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  <a:ea typeface="+mn-ea"/>
                          <a:cs typeface="+mn-cs"/>
                        </a:rPr>
                        <a:t>16-11-24</a:t>
                      </a:r>
                    </a:p>
                  </a:txBody>
                  <a:tcPr marL="0" marR="0" marT="844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marL="91440" algn="l" fontAlgn="b"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endParaRPr lang="en-US" sz="10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711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47309319"/>
                  </a:ext>
                </a:extLst>
              </a:tr>
              <a:tr h="364531">
                <a:tc>
                  <a:txBody>
                    <a:bodyPr/>
                    <a:lstStyle/>
                    <a:p>
                      <a:pPr marL="91440" marR="0" lvl="0" indent="0" algn="ctr" defTabSz="91440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  <a:ea typeface="+mn-ea"/>
                          <a:cs typeface="+mn-cs"/>
                        </a:rPr>
                        <a:t>7</a:t>
                      </a:r>
                    </a:p>
                  </a:txBody>
                  <a:tcPr marL="9525" marR="9525" marT="9525" marB="0" anchor="ctr">
                    <a:lnL w="6350">
                      <a:solidFill>
                        <a:srgbClr val="000000"/>
                      </a:solidFill>
                      <a:prstDash val="soli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91440" algn="l" fontAlgn="t"/>
                      <a:r>
                        <a:rPr lang="en-I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  <a:ea typeface="+mn-ea"/>
                          <a:cs typeface="+mn-cs"/>
                        </a:rPr>
                        <a:t> Tantra Iron Ore Mine  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91440" algn="l" fontAlgn="t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  <a:ea typeface="+mn-ea"/>
                          <a:cs typeface="+mn-cs"/>
                        </a:rPr>
                        <a:t>M/s. </a:t>
                      </a:r>
                      <a:r>
                        <a:rPr lang="en-US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  <a:ea typeface="+mn-ea"/>
                          <a:cs typeface="+mn-cs"/>
                        </a:rPr>
                        <a:t>Korp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  <a:ea typeface="+mn-ea"/>
                          <a:cs typeface="+mn-cs"/>
                        </a:rPr>
                        <a:t> Resources Pvt Ltd 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91440" algn="l" fontAlgn="t">
                        <a:lnSpc>
                          <a:spcPct val="100000"/>
                        </a:lnSpc>
                        <a:spcBef>
                          <a:spcPts val="660"/>
                        </a:spcBef>
                      </a:pP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  <a:ea typeface="+mn-ea"/>
                          <a:cs typeface="+mn-cs"/>
                        </a:rPr>
                        <a:t>18-11-24</a:t>
                      </a:r>
                    </a:p>
                  </a:txBody>
                  <a:tcPr marL="0" marR="0" marT="844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marL="91440" algn="l" fontAlgn="b"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endParaRPr lang="en-US" sz="10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711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5842415"/>
                  </a:ext>
                </a:extLst>
              </a:tr>
              <a:tr h="189124">
                <a:tc>
                  <a:txBody>
                    <a:bodyPr/>
                    <a:lstStyle/>
                    <a:p>
                      <a:pPr marL="91440" algn="ctr" fontAlgn="t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  <a:ea typeface="+mn-ea"/>
                          <a:cs typeface="+mn-cs"/>
                        </a:rPr>
                        <a:t>8</a:t>
                      </a:r>
                    </a:p>
                  </a:txBody>
                  <a:tcPr marL="9525" marR="9525" marT="9525" marB="0" anchor="ctr">
                    <a:lnL w="6350">
                      <a:solidFill>
                        <a:srgbClr val="000000"/>
                      </a:solidFill>
                      <a:prstDash val="soli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91440" algn="l" fontAlgn="t"/>
                      <a:r>
                        <a:rPr lang="en-I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  <a:ea typeface="+mn-ea"/>
                          <a:cs typeface="+mn-cs"/>
                        </a:rPr>
                        <a:t>Khatkurbahal Limestone &amp; Dolomite Mines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91440" algn="l" fontAlgn="t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  <a:ea typeface="+mn-ea"/>
                          <a:cs typeface="+mn-cs"/>
                        </a:rPr>
                        <a:t>M/s. Shiva Cement Ltd 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91440" algn="l" fontAlgn="t">
                        <a:lnSpc>
                          <a:spcPct val="100000"/>
                        </a:lnSpc>
                        <a:spcBef>
                          <a:spcPts val="660"/>
                        </a:spcBef>
                      </a:pP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Aptos Narrow" panose="020B0004020202020204" pitchFamily="34" charset="0"/>
                          <a:ea typeface="+mn-ea"/>
                          <a:cs typeface="+mn-cs"/>
                        </a:rPr>
                        <a:t>20-11-24</a:t>
                      </a:r>
                    </a:p>
                  </a:txBody>
                  <a:tcPr marL="0" marR="0" marT="844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76705327"/>
                  </a:ext>
                </a:extLst>
              </a:tr>
              <a:tr h="259674">
                <a:tc>
                  <a:txBody>
                    <a:bodyPr/>
                    <a:lstStyle/>
                    <a:p>
                      <a:pPr marL="91440" algn="ctr" fontAlgn="t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  <a:ea typeface="+mn-ea"/>
                          <a:cs typeface="+mn-cs"/>
                        </a:rPr>
                        <a:t>9</a:t>
                      </a:r>
                    </a:p>
                  </a:txBody>
                  <a:tcPr marL="9525" marR="9525" marT="9525" marB="0" anchor="ctr">
                    <a:lnL w="6350">
                      <a:solidFill>
                        <a:srgbClr val="000000"/>
                      </a:solidFill>
                      <a:prstDash val="soli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91440" algn="l" fontAlgn="t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  <a:ea typeface="+mn-ea"/>
                          <a:cs typeface="+mn-cs"/>
                        </a:rPr>
                        <a:t>Khatkurbahal North Block Limestone &amp; Dolomite Mines 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91440" algn="l" fontAlgn="t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  <a:ea typeface="+mn-ea"/>
                          <a:cs typeface="+mn-cs"/>
                        </a:rPr>
                        <a:t>M/s. </a:t>
                      </a:r>
                      <a:r>
                        <a:rPr lang="en-I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  <a:ea typeface="+mn-ea"/>
                          <a:cs typeface="+mn-cs"/>
                        </a:rPr>
                        <a:t>Shiva Cement Ltd 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91440" algn="l" fontAlgn="t">
                        <a:lnSpc>
                          <a:spcPct val="100000"/>
                        </a:lnSpc>
                        <a:spcBef>
                          <a:spcPts val="660"/>
                        </a:spcBef>
                      </a:pP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Aptos Narrow" panose="020B0004020202020204" pitchFamily="34" charset="0"/>
                          <a:ea typeface="+mn-ea"/>
                          <a:cs typeface="+mn-cs"/>
                        </a:rPr>
                        <a:t>21-11-24</a:t>
                      </a:r>
                    </a:p>
                  </a:txBody>
                  <a:tcPr marL="0" marR="0" marT="844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2281210055"/>
                  </a:ext>
                </a:extLst>
              </a:tr>
              <a:tr h="259674">
                <a:tc>
                  <a:txBody>
                    <a:bodyPr/>
                    <a:lstStyle/>
                    <a:p>
                      <a:pPr marL="91440" algn="ctr" fontAlgn="t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  <a:ea typeface="+mn-ea"/>
                          <a:cs typeface="+mn-cs"/>
                        </a:rPr>
                        <a:t>10</a:t>
                      </a:r>
                    </a:p>
                  </a:txBody>
                  <a:tcPr marL="9525" marR="9525" marT="9525" marB="0" anchor="ctr">
                    <a:lnL w="6350">
                      <a:solidFill>
                        <a:srgbClr val="000000"/>
                      </a:solidFill>
                      <a:prstDash val="soli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91440" algn="l" fontAlgn="t"/>
                      <a:r>
                        <a:rPr lang="en-I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  <a:ea typeface="+mn-ea"/>
                          <a:cs typeface="+mn-cs"/>
                        </a:rPr>
                        <a:t> Maliparbat Bauxite Mine 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91440" algn="l" fontAlgn="t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  <a:ea typeface="+mn-ea"/>
                          <a:cs typeface="+mn-cs"/>
                        </a:rPr>
                        <a:t>M/s. </a:t>
                      </a:r>
                      <a:r>
                        <a:rPr lang="en-I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  <a:ea typeface="+mn-ea"/>
                          <a:cs typeface="+mn-cs"/>
                        </a:rPr>
                        <a:t>Hindalco Industries Limited. 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91440" algn="l" fontAlgn="t">
                        <a:lnSpc>
                          <a:spcPct val="100000"/>
                        </a:lnSpc>
                        <a:spcBef>
                          <a:spcPts val="660"/>
                        </a:spcBef>
                      </a:pP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  <a:ea typeface="+mn-ea"/>
                          <a:cs typeface="+mn-cs"/>
                        </a:rPr>
                        <a:t>25-11-24</a:t>
                      </a:r>
                    </a:p>
                  </a:txBody>
                  <a:tcPr marL="0" marR="0" marT="844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08276112"/>
                  </a:ext>
                </a:extLst>
              </a:tr>
              <a:tr h="259674">
                <a:tc>
                  <a:txBody>
                    <a:bodyPr/>
                    <a:lstStyle/>
                    <a:p>
                      <a:pPr marL="91440" algn="ctr" fontAlgn="t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  <a:ea typeface="+mn-ea"/>
                          <a:cs typeface="+mn-cs"/>
                        </a:rPr>
                        <a:t>11</a:t>
                      </a:r>
                    </a:p>
                  </a:txBody>
                  <a:tcPr marL="9525" marR="9525" marT="9525" marB="0" anchor="ctr">
                    <a:lnL w="6350">
                      <a:solidFill>
                        <a:srgbClr val="000000"/>
                      </a:solidFill>
                      <a:prstDash val="soli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1440" algn="l" fontAlgn="t"/>
                      <a:r>
                        <a:rPr lang="en-I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  <a:ea typeface="+mn-ea"/>
                          <a:cs typeface="+mn-cs"/>
                        </a:rPr>
                        <a:t> Bandhamandi Graphite Mine  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1440" algn="l" fontAlgn="t"/>
                      <a:r>
                        <a:rPr lang="en-I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  <a:ea typeface="+mn-ea"/>
                          <a:cs typeface="+mn-cs"/>
                        </a:rPr>
                        <a:t>M/s. Pradhan Industries 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1440" algn="l" fontAlgn="t">
                        <a:lnSpc>
                          <a:spcPct val="100000"/>
                        </a:lnSpc>
                        <a:spcBef>
                          <a:spcPts val="660"/>
                        </a:spcBef>
                      </a:pP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  <a:ea typeface="+mn-ea"/>
                          <a:cs typeface="+mn-cs"/>
                        </a:rPr>
                        <a:t>26-11-24</a:t>
                      </a:r>
                    </a:p>
                  </a:txBody>
                  <a:tcPr marL="0" marR="0" marT="844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pPr marL="91440" algn="l" fontAlgn="b"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endParaRPr lang="en-US" sz="10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711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3333637"/>
                  </a:ext>
                </a:extLst>
              </a:tr>
            </a:tbl>
          </a:graphicData>
        </a:graphic>
      </p:graphicFrame>
      <p:sp>
        <p:nvSpPr>
          <p:cNvPr id="5" name="object 2"/>
          <p:cNvSpPr txBox="1"/>
          <p:nvPr/>
        </p:nvSpPr>
        <p:spPr>
          <a:xfrm>
            <a:off x="142844" y="79324"/>
            <a:ext cx="8858312" cy="705962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0" marR="119380" algn="ctr">
              <a:lnSpc>
                <a:spcPct val="150100"/>
              </a:lnSpc>
              <a:spcBef>
                <a:spcPts val="100"/>
              </a:spcBef>
            </a:pPr>
            <a:r>
              <a:rPr lang="en-US" b="1" spc="3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42</a:t>
            </a:r>
            <a:r>
              <a:rPr lang="en-US" b="1" spc="30" baseline="30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nd</a:t>
            </a:r>
            <a:r>
              <a:rPr lang="en-US" b="1" spc="3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b="1" spc="-15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ANNUAL</a:t>
            </a:r>
            <a:r>
              <a:rPr lang="en-US" b="1" spc="-11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b="1" spc="-1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MINES  </a:t>
            </a:r>
            <a:r>
              <a:rPr lang="en-US" b="1" spc="-165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SAFETY  </a:t>
            </a:r>
            <a:r>
              <a:rPr lang="en-US" b="1" spc="-175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WEEK  </a:t>
            </a:r>
            <a:r>
              <a:rPr lang="en-US" b="1" spc="-145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CELEBRATION </a:t>
            </a:r>
            <a:r>
              <a:rPr lang="en-US" b="1" spc="17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b="1" spc="4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2024</a:t>
            </a:r>
          </a:p>
          <a:p>
            <a:pPr algn="ctr">
              <a:lnSpc>
                <a:spcPct val="100000"/>
              </a:lnSpc>
              <a:spcBef>
                <a:spcPts val="5"/>
              </a:spcBef>
            </a:pPr>
            <a:r>
              <a:rPr lang="en-US" b="1" spc="-65" dirty="0">
                <a:solidFill>
                  <a:srgbClr val="6600FF"/>
                </a:solidFill>
                <a:latin typeface="Times New Roman" pitchFamily="18" charset="0"/>
                <a:cs typeface="Times New Roman" pitchFamily="18" charset="0"/>
              </a:rPr>
              <a:t>BHUBANESWAR</a:t>
            </a:r>
            <a:r>
              <a:rPr b="1" spc="-65" dirty="0">
                <a:solidFill>
                  <a:srgbClr val="66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b="1" spc="-60" dirty="0">
                <a:solidFill>
                  <a:srgbClr val="6600FF"/>
                </a:solidFill>
                <a:latin typeface="Times New Roman" pitchFamily="18" charset="0"/>
                <a:cs typeface="Times New Roman" pitchFamily="18" charset="0"/>
              </a:rPr>
              <a:t>REGION</a:t>
            </a:r>
            <a:r>
              <a:rPr lang="en-US" b="1" spc="-60" dirty="0">
                <a:solidFill>
                  <a:srgbClr val="6600FF"/>
                </a:solidFill>
                <a:latin typeface="Times New Roman" pitchFamily="18" charset="0"/>
                <a:cs typeface="Times New Roman" pitchFamily="18" charset="0"/>
              </a:rPr>
              <a:t> 2 </a:t>
            </a:r>
            <a:r>
              <a:rPr b="1" spc="-60" dirty="0">
                <a:solidFill>
                  <a:srgbClr val="6600FF"/>
                </a:solidFill>
                <a:latin typeface="Times New Roman" pitchFamily="18" charset="0"/>
                <a:cs typeface="Times New Roman" pitchFamily="18" charset="0"/>
              </a:rPr>
              <a:t>(GROUP </a:t>
            </a:r>
            <a:r>
              <a:rPr lang="en-US" b="1" spc="140" dirty="0">
                <a:solidFill>
                  <a:srgbClr val="6600FF"/>
                </a:solidFill>
                <a:latin typeface="Times New Roman" pitchFamily="18" charset="0"/>
                <a:cs typeface="Times New Roman" pitchFamily="18" charset="0"/>
              </a:rPr>
              <a:t>–</a:t>
            </a:r>
            <a:r>
              <a:rPr lang="en-US" b="1" spc="20" dirty="0">
                <a:solidFill>
                  <a:srgbClr val="6600FF"/>
                </a:solidFill>
                <a:latin typeface="Times New Roman" pitchFamily="18" charset="0"/>
                <a:cs typeface="Times New Roman" pitchFamily="18" charset="0"/>
              </a:rPr>
              <a:t>B</a:t>
            </a:r>
            <a:r>
              <a:rPr lang="en-IN" b="1" spc="20" dirty="0">
                <a:solidFill>
                  <a:srgbClr val="6600FF"/>
                </a:solidFill>
                <a:latin typeface="Times New Roman" pitchFamily="18" charset="0"/>
                <a:cs typeface="Times New Roman" pitchFamily="18" charset="0"/>
              </a:rPr>
              <a:t>-4</a:t>
            </a:r>
            <a:r>
              <a:rPr b="1" spc="20" dirty="0">
                <a:solidFill>
                  <a:srgbClr val="6600FF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Picture 2">
            <a:extLst>
              <a:ext uri="{FF2B5EF4-FFF2-40B4-BE49-F238E27FC236}">
                <a16:creationId xmlns:a16="http://schemas.microsoft.com/office/drawing/2014/main" id="{6EA414C6-9116-CC5C-E16F-6382915225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3840" y="51470"/>
            <a:ext cx="1440160" cy="720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2227F371-145B-9DD5-88DB-DB32D2FCF6B6}"/>
              </a:ext>
            </a:extLst>
          </p:cNvPr>
          <p:cNvCxnSpPr/>
          <p:nvPr/>
        </p:nvCxnSpPr>
        <p:spPr>
          <a:xfrm>
            <a:off x="0" y="843558"/>
            <a:ext cx="9144000" cy="0"/>
          </a:xfrm>
          <a:prstGeom prst="line">
            <a:avLst/>
          </a:prstGeom>
          <a:ln w="571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>
            <a:extLst>
              <a:ext uri="{FF2B5EF4-FFF2-40B4-BE49-F238E27FC236}">
                <a16:creationId xmlns:a16="http://schemas.microsoft.com/office/drawing/2014/main" id="{60302462-CC7A-29F4-FFB6-8D19825DDCB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2056" y="32657"/>
            <a:ext cx="792815" cy="7223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070935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4">
            <a:extLst>
              <a:ext uri="{FF2B5EF4-FFF2-40B4-BE49-F238E27FC236}">
                <a16:creationId xmlns:a16="http://schemas.microsoft.com/office/drawing/2014/main" id="{25C30CB7-4BFB-A190-5BAD-F23342F1034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70031707"/>
              </p:ext>
            </p:extLst>
          </p:nvPr>
        </p:nvGraphicFramePr>
        <p:xfrm>
          <a:off x="207833" y="866632"/>
          <a:ext cx="8793324" cy="415339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2214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3277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4085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1199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38555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427362">
                <a:tc>
                  <a:txBody>
                    <a:bodyPr/>
                    <a:lstStyle/>
                    <a:p>
                      <a:pPr marL="91440" algn="ctr" fontAlgn="t">
                        <a:lnSpc>
                          <a:spcPct val="100000"/>
                        </a:lnSpc>
                        <a:spcBef>
                          <a:spcPts val="545"/>
                        </a:spcBef>
                      </a:pPr>
                      <a:r>
                        <a:rPr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  <a:ea typeface="+mn-ea"/>
                          <a:cs typeface="+mn-cs"/>
                        </a:rPr>
                        <a:t>Sl. No</a:t>
                      </a:r>
                    </a:p>
                  </a:txBody>
                  <a:tcPr marL="0" marR="0" marT="69215" marB="0" anchor="ctr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91440" algn="ctr" fontAlgn="t">
                        <a:lnSpc>
                          <a:spcPct val="100000"/>
                        </a:lnSpc>
                        <a:spcBef>
                          <a:spcPts val="545"/>
                        </a:spcBef>
                      </a:pPr>
                      <a:r>
                        <a:rPr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  <a:ea typeface="+mn-ea"/>
                          <a:cs typeface="+mn-cs"/>
                        </a:rPr>
                        <a:t>Name of Mine</a:t>
                      </a:r>
                    </a:p>
                  </a:txBody>
                  <a:tcPr marL="0" marR="0" marT="69215" marB="0" anchor="ctr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91440" algn="ctr" fontAlgn="t">
                        <a:lnSpc>
                          <a:spcPct val="100000"/>
                        </a:lnSpc>
                        <a:spcBef>
                          <a:spcPts val="545"/>
                        </a:spcBef>
                      </a:pPr>
                      <a:r>
                        <a:rPr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  <a:ea typeface="+mn-ea"/>
                          <a:cs typeface="+mn-cs"/>
                        </a:rPr>
                        <a:t>Name of the Owner</a:t>
                      </a:r>
                    </a:p>
                  </a:txBody>
                  <a:tcPr marL="0" marR="0" marT="69215" marB="0" anchor="ctr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91440" algn="ctr" fontAlgn="t">
                        <a:lnSpc>
                          <a:spcPct val="100000"/>
                        </a:lnSpc>
                        <a:spcBef>
                          <a:spcPts val="545"/>
                        </a:spcBef>
                      </a:pPr>
                      <a:r>
                        <a:rPr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  <a:ea typeface="+mn-ea"/>
                          <a:cs typeface="+mn-cs"/>
                        </a:rPr>
                        <a:t>Date of Inspection</a:t>
                      </a:r>
                    </a:p>
                  </a:txBody>
                  <a:tcPr marL="0" marR="0" marT="69215" marB="0" anchor="ctr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91440" algn="ctr" fontAlgn="t">
                        <a:lnSpc>
                          <a:spcPct val="100000"/>
                        </a:lnSpc>
                        <a:spcBef>
                          <a:spcPts val="545"/>
                        </a:spcBef>
                      </a:pPr>
                      <a:r>
                        <a:rPr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  <a:ea typeface="+mn-ea"/>
                          <a:cs typeface="+mn-cs"/>
                        </a:rPr>
                        <a:t>Inspection Team</a:t>
                      </a:r>
                    </a:p>
                  </a:txBody>
                  <a:tcPr marL="0" marR="0" marT="69215" marB="0" anchor="ctr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38376">
                <a:tc>
                  <a:txBody>
                    <a:bodyPr/>
                    <a:lstStyle/>
                    <a:p>
                      <a:pPr marL="91440" algn="ctr" fontAlgn="t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>
                      <a:solidFill>
                        <a:srgbClr val="000000"/>
                      </a:solidFill>
                      <a:prstDash val="soli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91440" algn="l" fontAlgn="t"/>
                      <a:r>
                        <a:rPr lang="it-IT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  <a:ea typeface="+mn-ea"/>
                          <a:cs typeface="+mn-cs"/>
                        </a:rPr>
                        <a:t> Patabeda iron &amp; mn mine (19.425 Ha) 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91440" algn="l" fontAlgn="t"/>
                      <a:r>
                        <a:rPr lang="en-I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  <a:ea typeface="+mn-ea"/>
                          <a:cs typeface="+mn-cs"/>
                        </a:rPr>
                        <a:t>M/s. M G Mohanty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91440" algn="l" fontAlgn="t">
                        <a:lnSpc>
                          <a:spcPct val="100000"/>
                        </a:lnSpc>
                        <a:spcBef>
                          <a:spcPts val="660"/>
                        </a:spcBef>
                      </a:pP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  <a:ea typeface="+mn-ea"/>
                          <a:cs typeface="+mn-cs"/>
                        </a:rPr>
                        <a:t>11-11-24</a:t>
                      </a:r>
                    </a:p>
                  </a:txBody>
                  <a:tcPr marL="0" marR="0" marT="844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13">
                  <a:txBody>
                    <a:bodyPr/>
                    <a:lstStyle/>
                    <a:p>
                      <a:pPr marL="91440" marR="37465" lvl="0" indent="-635" algn="l" defTabSz="914400" eaLnBrk="1" fontAlgn="t" latinLnBrk="0" hangingPunct="1">
                        <a:lnSpc>
                          <a:spcPct val="100000"/>
                        </a:lnSpc>
                        <a:spcBef>
                          <a:spcPts val="6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1" i="0" u="none" strike="noStrike" noProof="0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  <a:ea typeface="+mn-ea"/>
                          <a:cs typeface="+mn-cs"/>
                        </a:rPr>
                        <a:t>Convenor : </a:t>
                      </a:r>
                      <a:r>
                        <a:rPr lang="en-US" sz="1100" b="1" i="0" u="none" strike="noStrike" noProof="0" dirty="0">
                          <a:solidFill>
                            <a:srgbClr val="000000"/>
                          </a:solidFill>
                          <a:effectLst/>
                          <a:highlight>
                            <a:srgbClr val="00FF00"/>
                          </a:highlight>
                          <a:latin typeface="Aptos Narrow" panose="020B0004020202020204" pitchFamily="34" charset="0"/>
                          <a:ea typeface="+mn-ea"/>
                          <a:cs typeface="+mn-cs"/>
                        </a:rPr>
                        <a:t>Mr. Chaturbhuja Sahoo</a:t>
                      </a:r>
                    </a:p>
                    <a:p>
                      <a:pPr marL="91440" marR="37465" lvl="0" indent="-635" algn="l" defTabSz="914400" eaLnBrk="1" fontAlgn="t" latinLnBrk="0" hangingPunct="1">
                        <a:lnSpc>
                          <a:spcPct val="100000"/>
                        </a:lnSpc>
                        <a:spcBef>
                          <a:spcPts val="6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1" i="0" u="none" strike="noStrike" noProof="0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  <a:ea typeface="+mn-ea"/>
                          <a:cs typeface="+mn-cs"/>
                        </a:rPr>
                        <a:t>Mines: </a:t>
                      </a:r>
                      <a:r>
                        <a:rPr lang="en-I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  <a:ea typeface="+mn-ea"/>
                          <a:cs typeface="+mn-cs"/>
                        </a:rPr>
                        <a:t>Patabeda Iron Mines,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I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  <a:ea typeface="+mn-ea"/>
                          <a:cs typeface="+mn-cs"/>
                        </a:rPr>
                        <a:t>MGM Minerals Ltd</a:t>
                      </a:r>
                      <a:endParaRPr lang="en-US" sz="1100" b="0" i="0" u="none" strike="noStrike" noProof="0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  <a:ea typeface="+mn-ea"/>
                        <a:cs typeface="+mn-cs"/>
                      </a:endParaRPr>
                    </a:p>
                    <a:p>
                      <a:pPr marL="91440" marR="37465" lvl="0" indent="-635" algn="l" defTabSz="914400" eaLnBrk="1" fontAlgn="t" latinLnBrk="0" hangingPunct="1">
                        <a:lnSpc>
                          <a:spcPct val="100000"/>
                        </a:lnSpc>
                        <a:spcBef>
                          <a:spcPts val="6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1" i="0" u="none" strike="noStrike" noProof="0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  <a:ea typeface="+mn-ea"/>
                          <a:cs typeface="+mn-cs"/>
                        </a:rPr>
                        <a:t>Mob: </a:t>
                      </a:r>
                      <a:r>
                        <a:rPr lang="en-US" sz="11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  <a:ea typeface="+mn-ea"/>
                          <a:cs typeface="+mn-cs"/>
                        </a:rPr>
                        <a:t>7440015203</a:t>
                      </a:r>
                    </a:p>
                    <a:p>
                      <a:pPr marL="91440" marR="37465" lvl="0" indent="-635" algn="l" defTabSz="914400" eaLnBrk="1" fontAlgn="t" latinLnBrk="0" hangingPunct="1">
                        <a:lnSpc>
                          <a:spcPct val="100000"/>
                        </a:lnSpc>
                        <a:spcBef>
                          <a:spcPts val="6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100" b="0" i="0" u="none" strike="noStrike" noProof="0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  <a:ea typeface="+mn-ea"/>
                        <a:cs typeface="+mn-cs"/>
                      </a:endParaRPr>
                    </a:p>
                    <a:p>
                      <a:pPr marL="91440" marR="196215" lvl="0" indent="-1270" algn="l" defTabSz="91440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1" i="0" u="none" strike="noStrike" noProof="0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  <a:ea typeface="+mn-ea"/>
                          <a:cs typeface="+mn-cs"/>
                        </a:rPr>
                        <a:t>Member-1 (Mining): Mr. Suryalok Sahoo</a:t>
                      </a:r>
                    </a:p>
                    <a:p>
                      <a:pPr marL="91440" marR="196215" lvl="0" indent="-1270" algn="l" defTabSz="91440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1" i="0" u="none" strike="noStrike" noProof="0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  <a:ea typeface="+mn-ea"/>
                          <a:cs typeface="+mn-cs"/>
                        </a:rPr>
                        <a:t>Mines: </a:t>
                      </a:r>
                      <a:r>
                        <a:rPr lang="en-US" sz="11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  <a:ea typeface="+mn-ea"/>
                          <a:cs typeface="+mn-cs"/>
                        </a:rPr>
                        <a:t>Sanindpur Iron and Mn mines, Grewal Minerals </a:t>
                      </a:r>
                    </a:p>
                    <a:p>
                      <a:pPr marL="91440" marR="196215" lvl="0" indent="-1270" algn="l" defTabSz="91440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1" i="0" u="none" strike="noStrike" noProof="0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  <a:ea typeface="+mn-ea"/>
                          <a:cs typeface="+mn-cs"/>
                        </a:rPr>
                        <a:t>Mob: </a:t>
                      </a:r>
                      <a:r>
                        <a:rPr lang="en-US" sz="11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  <a:ea typeface="+mn-ea"/>
                          <a:cs typeface="+mn-cs"/>
                        </a:rPr>
                        <a:t>8895947032</a:t>
                      </a:r>
                    </a:p>
                    <a:p>
                      <a:pPr marL="91440" marR="196215" lvl="0" indent="-1270" algn="l" defTabSz="91440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100" b="0" i="0" u="none" strike="noStrike" noProof="0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  <a:ea typeface="+mn-ea"/>
                        <a:cs typeface="+mn-cs"/>
                      </a:endParaRPr>
                    </a:p>
                    <a:p>
                      <a:pPr marL="91440" marR="0" lvl="0" indent="0" algn="l" defTabSz="914400" eaLnBrk="1" fontAlgn="t" latinLnBrk="0" hangingPunct="1">
                        <a:lnSpc>
                          <a:spcPct val="100000"/>
                        </a:lnSpc>
                        <a:spcBef>
                          <a:spcPts val="45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1" i="0" u="none" strike="noStrike" noProof="0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  <a:ea typeface="+mn-ea"/>
                          <a:cs typeface="+mn-cs"/>
                        </a:rPr>
                        <a:t>Member-2 (Mech): Mr. Abhilash Hota</a:t>
                      </a:r>
                    </a:p>
                    <a:p>
                      <a:pPr marL="91440" marR="36830" lvl="0" indent="1270" algn="l" defTabSz="91440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1" i="0" u="none" strike="noStrike" noProof="0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  <a:ea typeface="+mn-ea"/>
                          <a:cs typeface="+mn-cs"/>
                        </a:rPr>
                        <a:t>Mines: </a:t>
                      </a:r>
                      <a:r>
                        <a:rPr lang="en-US" sz="11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  <a:ea typeface="+mn-ea"/>
                          <a:cs typeface="+mn-cs"/>
                        </a:rPr>
                        <a:t>Gonua Iron Ore Mine, JSW</a:t>
                      </a:r>
                    </a:p>
                    <a:p>
                      <a:pPr marL="91440" marR="36830" lvl="0" indent="1270" algn="l" defTabSz="91440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1" i="0" u="none" strike="noStrike" noProof="0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  <a:ea typeface="+mn-ea"/>
                          <a:cs typeface="+mn-cs"/>
                        </a:rPr>
                        <a:t>Mob: </a:t>
                      </a:r>
                      <a:r>
                        <a:rPr lang="en-US" sz="11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  <a:ea typeface="+mn-ea"/>
                          <a:cs typeface="+mn-cs"/>
                        </a:rPr>
                        <a:t>9337106907</a:t>
                      </a:r>
                    </a:p>
                    <a:p>
                      <a:pPr marL="91440" marR="0" lvl="0" indent="0" algn="l" defTabSz="914400" eaLnBrk="1" fontAlgn="t" latinLnBrk="0" hangingPunct="1">
                        <a:lnSpc>
                          <a:spcPct val="100000"/>
                        </a:lnSpc>
                        <a:spcBef>
                          <a:spcPts val="45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100" b="0" i="0" u="none" strike="noStrike" noProof="0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  <a:ea typeface="+mn-ea"/>
                        <a:cs typeface="+mn-cs"/>
                      </a:endParaRPr>
                    </a:p>
                    <a:p>
                      <a:pPr marL="91440" marR="0" lvl="0" indent="0" algn="l" defTabSz="914400" eaLnBrk="1" fontAlgn="t" latinLnBrk="0" hangingPunct="1">
                        <a:lnSpc>
                          <a:spcPct val="100000"/>
                        </a:lnSpc>
                        <a:spcBef>
                          <a:spcPts val="45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1" i="0" u="none" strike="noStrike" noProof="0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  <a:ea typeface="+mn-ea"/>
                          <a:cs typeface="+mn-cs"/>
                        </a:rPr>
                        <a:t>Member-3 (Elect) : Mr. Sridhar Sen</a:t>
                      </a:r>
                    </a:p>
                    <a:p>
                      <a:pPr marL="91440" marR="0" lvl="0" indent="0" algn="l" defTabSz="914400" eaLnBrk="1" fontAlgn="t" latinLnBrk="0" hangingPunct="1">
                        <a:lnSpc>
                          <a:spcPct val="100000"/>
                        </a:lnSpc>
                        <a:spcBef>
                          <a:spcPts val="45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1" i="0" u="none" strike="noStrike" noProof="0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  <a:ea typeface="+mn-ea"/>
                          <a:cs typeface="+mn-cs"/>
                        </a:rPr>
                        <a:t>Mines: </a:t>
                      </a:r>
                      <a:r>
                        <a:rPr lang="es-ES" sz="11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  <a:ea typeface="+mn-ea"/>
                          <a:cs typeface="+mn-cs"/>
                        </a:rPr>
                        <a:t>Tantra Iron Ore Mine, Korp Resources</a:t>
                      </a:r>
                      <a:endParaRPr lang="en-US" sz="1100" b="0" i="0" u="none" strike="noStrike" noProof="0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  <a:ea typeface="+mn-ea"/>
                        <a:cs typeface="+mn-cs"/>
                      </a:endParaRPr>
                    </a:p>
                    <a:p>
                      <a:pPr marL="91440" marR="0" lvl="0" indent="0" algn="l" defTabSz="914400" eaLnBrk="1" fontAlgn="t" latinLnBrk="0" hangingPunct="1">
                        <a:lnSpc>
                          <a:spcPct val="100000"/>
                        </a:lnSpc>
                        <a:spcBef>
                          <a:spcPts val="45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1" i="0" u="none" strike="noStrike" noProof="0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  <a:ea typeface="+mn-ea"/>
                          <a:cs typeface="+mn-cs"/>
                        </a:rPr>
                        <a:t>Mob: </a:t>
                      </a:r>
                      <a:r>
                        <a:rPr lang="en-US" sz="11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  <a:ea typeface="+mn-ea"/>
                          <a:cs typeface="+mn-cs"/>
                        </a:rPr>
                        <a:t>9938023883</a:t>
                      </a:r>
                    </a:p>
                  </a:txBody>
                  <a:tcPr marL="0" marR="0" marT="7112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5599844"/>
                  </a:ext>
                </a:extLst>
              </a:tr>
              <a:tr h="323039">
                <a:tc>
                  <a:txBody>
                    <a:bodyPr/>
                    <a:lstStyle/>
                    <a:p>
                      <a:pPr marL="91440" algn="ctr" fontAlgn="t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 marL="9525" marR="9525" marT="9525" marB="0" anchor="ctr">
                    <a:lnL w="6350">
                      <a:solidFill>
                        <a:srgbClr val="000000"/>
                      </a:solidFill>
                      <a:prstDash val="soli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91440" algn="l" fontAlgn="t"/>
                      <a:r>
                        <a:rPr lang="en-I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  <a:ea typeface="+mn-ea"/>
                          <a:cs typeface="+mn-cs"/>
                        </a:rPr>
                        <a:t> Kanther - Koira Manganese Mines 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91440" algn="l" fontAlgn="t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  <a:ea typeface="+mn-ea"/>
                          <a:cs typeface="+mn-cs"/>
                        </a:rPr>
                        <a:t>M/s. P.M. Granite Export Private Limited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91440" algn="l" fontAlgn="t">
                        <a:lnSpc>
                          <a:spcPct val="100000"/>
                        </a:lnSpc>
                        <a:spcBef>
                          <a:spcPts val="660"/>
                        </a:spcBef>
                      </a:pP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  <a:ea typeface="+mn-ea"/>
                          <a:cs typeface="+mn-cs"/>
                        </a:rPr>
                        <a:t>12-11-24</a:t>
                      </a:r>
                    </a:p>
                  </a:txBody>
                  <a:tcPr marL="0" marR="0" marT="844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dirty="0"/>
                    </a:p>
                  </a:txBody>
                  <a:tcPr marL="0" marR="0" marT="711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38376">
                <a:tc>
                  <a:txBody>
                    <a:bodyPr/>
                    <a:lstStyle/>
                    <a:p>
                      <a:pPr marL="91440" algn="ctr" fontAlgn="t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  <a:ea typeface="+mn-ea"/>
                          <a:cs typeface="+mn-cs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>
                      <a:solidFill>
                        <a:srgbClr val="000000"/>
                      </a:solidFill>
                      <a:prstDash val="soli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91440" algn="l" fontAlgn="t"/>
                      <a:r>
                        <a:rPr lang="en-I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  <a:ea typeface="+mn-ea"/>
                          <a:cs typeface="+mn-cs"/>
                        </a:rPr>
                        <a:t> Mahulsukha Iron &amp; Manganese Mines 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91440" algn="l" fontAlgn="t"/>
                      <a:r>
                        <a:rPr lang="sv-S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  <a:ea typeface="+mn-ea"/>
                          <a:cs typeface="+mn-cs"/>
                        </a:rPr>
                        <a:t>M/s. Rungta Sons Pvt. Ltd.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91440" algn="l" fontAlgn="t">
                        <a:lnSpc>
                          <a:spcPct val="100000"/>
                        </a:lnSpc>
                        <a:spcBef>
                          <a:spcPts val="660"/>
                        </a:spcBef>
                      </a:pP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  <a:ea typeface="+mn-ea"/>
                          <a:cs typeface="+mn-cs"/>
                        </a:rPr>
                        <a:t>13-11-24</a:t>
                      </a:r>
                    </a:p>
                  </a:txBody>
                  <a:tcPr marL="0" marR="0" marT="844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61829585"/>
                  </a:ext>
                </a:extLst>
              </a:tr>
              <a:tr h="272358">
                <a:tc>
                  <a:txBody>
                    <a:bodyPr/>
                    <a:lstStyle/>
                    <a:p>
                      <a:pPr marL="91440" algn="ctr" fontAlgn="t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  <a:ea typeface="+mn-ea"/>
                          <a:cs typeface="+mn-cs"/>
                        </a:rPr>
                        <a:t>4</a:t>
                      </a:r>
                    </a:p>
                  </a:txBody>
                  <a:tcPr marL="9525" marR="9525" marT="9525" marB="0" anchor="ctr">
                    <a:lnL w="6350">
                      <a:solidFill>
                        <a:srgbClr val="000000"/>
                      </a:solidFill>
                      <a:prstDash val="soli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91440" algn="l" fontAlgn="t"/>
                      <a:r>
                        <a:rPr lang="en-I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  <a:ea typeface="+mn-ea"/>
                          <a:cs typeface="+mn-cs"/>
                        </a:rPr>
                        <a:t> Patabeda iron Mine (14.00Ha) 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91440" algn="l" fontAlgn="t"/>
                      <a:r>
                        <a:rPr lang="en-I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  <a:ea typeface="+mn-ea"/>
                          <a:cs typeface="+mn-cs"/>
                        </a:rPr>
                        <a:t>M/s. M G Mohanty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91440" algn="l" fontAlgn="t">
                        <a:lnSpc>
                          <a:spcPct val="100000"/>
                        </a:lnSpc>
                        <a:spcBef>
                          <a:spcPts val="660"/>
                        </a:spcBef>
                      </a:pP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  <a:ea typeface="+mn-ea"/>
                          <a:cs typeface="+mn-cs"/>
                        </a:rPr>
                        <a:t>14-11-24</a:t>
                      </a:r>
                    </a:p>
                  </a:txBody>
                  <a:tcPr marL="0" marR="0" marT="850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7112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38376">
                <a:tc>
                  <a:txBody>
                    <a:bodyPr/>
                    <a:lstStyle/>
                    <a:p>
                      <a:pPr marL="91440" algn="ctr" fontAlgn="t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  <a:ea typeface="+mn-ea"/>
                          <a:cs typeface="+mn-cs"/>
                        </a:rPr>
                        <a:t>5</a:t>
                      </a:r>
                    </a:p>
                  </a:txBody>
                  <a:tcPr marL="9525" marR="9525" marT="9525" marB="0" anchor="ctr">
                    <a:lnL w="6350">
                      <a:solidFill>
                        <a:srgbClr val="000000"/>
                      </a:solidFill>
                      <a:prstDash val="soli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91440" algn="l" fontAlgn="t"/>
                      <a:r>
                        <a:rPr lang="en-I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  <a:ea typeface="+mn-ea"/>
                          <a:cs typeface="+mn-cs"/>
                        </a:rPr>
                        <a:t> Nuagaon Iron &amp; Manganese Mine 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91440" algn="l" fontAlgn="t"/>
                      <a:r>
                        <a:rPr lang="en-I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  <a:ea typeface="+mn-ea"/>
                          <a:cs typeface="+mn-cs"/>
                        </a:rPr>
                        <a:t>M/s. S. N. Mohanty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91440" algn="l" fontAlgn="t">
                        <a:lnSpc>
                          <a:spcPct val="100000"/>
                        </a:lnSpc>
                        <a:spcBef>
                          <a:spcPts val="660"/>
                        </a:spcBef>
                      </a:pP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  <a:ea typeface="+mn-ea"/>
                          <a:cs typeface="+mn-cs"/>
                        </a:rPr>
                        <a:t>15-11-24</a:t>
                      </a:r>
                    </a:p>
                  </a:txBody>
                  <a:tcPr marL="0" marR="0" marT="844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85562241"/>
                  </a:ext>
                </a:extLst>
              </a:tr>
              <a:tr h="323039">
                <a:tc>
                  <a:txBody>
                    <a:bodyPr/>
                    <a:lstStyle/>
                    <a:p>
                      <a:pPr marL="91440" algn="ctr" fontAlgn="t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  <a:ea typeface="+mn-ea"/>
                          <a:cs typeface="+mn-cs"/>
                        </a:rPr>
                        <a:t>6</a:t>
                      </a:r>
                    </a:p>
                  </a:txBody>
                  <a:tcPr marL="9525" marR="9525" marT="9525" marB="0" anchor="ctr">
                    <a:lnL w="6350">
                      <a:solidFill>
                        <a:srgbClr val="000000"/>
                      </a:solidFill>
                      <a:prstDash val="soli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91440" algn="l" fontAlgn="t"/>
                      <a:r>
                        <a:rPr lang="en-I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  <a:ea typeface="+mn-ea"/>
                          <a:cs typeface="+mn-cs"/>
                        </a:rPr>
                        <a:t> Bandhal Manganese Mine 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91440" algn="l" fontAlgn="t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  <a:ea typeface="+mn-ea"/>
                          <a:cs typeface="+mn-cs"/>
                        </a:rPr>
                        <a:t>M/s. </a:t>
                      </a:r>
                      <a:r>
                        <a:rPr lang="en-I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  <a:ea typeface="+mn-ea"/>
                          <a:cs typeface="+mn-cs"/>
                        </a:rPr>
                        <a:t>Kanakdhara Mining &amp; Minerals Pvt Ltd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91440" algn="l" fontAlgn="t">
                        <a:lnSpc>
                          <a:spcPct val="100000"/>
                        </a:lnSpc>
                        <a:spcBef>
                          <a:spcPts val="660"/>
                        </a:spcBef>
                      </a:pP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  <a:ea typeface="+mn-ea"/>
                          <a:cs typeface="+mn-cs"/>
                        </a:rPr>
                        <a:t>16-11-24</a:t>
                      </a:r>
                    </a:p>
                  </a:txBody>
                  <a:tcPr marL="0" marR="0" marT="844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34414959"/>
                  </a:ext>
                </a:extLst>
              </a:tr>
              <a:tr h="238376">
                <a:tc>
                  <a:txBody>
                    <a:bodyPr/>
                    <a:lstStyle/>
                    <a:p>
                      <a:pPr marL="91440" algn="ctr" fontAlgn="t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  <a:ea typeface="+mn-ea"/>
                          <a:cs typeface="+mn-cs"/>
                        </a:rPr>
                        <a:t>7</a:t>
                      </a:r>
                    </a:p>
                  </a:txBody>
                  <a:tcPr marL="9525" marR="9525" marT="9525" marB="0" anchor="ctr">
                    <a:lnL w="6350">
                      <a:solidFill>
                        <a:srgbClr val="000000"/>
                      </a:solidFill>
                      <a:prstDash val="soli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91440" algn="l" fontAlgn="t"/>
                      <a:r>
                        <a:rPr lang="en-I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  <a:ea typeface="+mn-ea"/>
                          <a:cs typeface="+mn-cs"/>
                        </a:rPr>
                        <a:t> Chhuinpali Quartzite Mines 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91440" algn="l" fontAlgn="t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  <a:ea typeface="+mn-ea"/>
                          <a:cs typeface="+mn-cs"/>
                        </a:rPr>
                        <a:t>M/s. </a:t>
                      </a:r>
                      <a:r>
                        <a:rPr lang="en-I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  <a:ea typeface="+mn-ea"/>
                          <a:cs typeface="+mn-cs"/>
                        </a:rPr>
                        <a:t>TRL Krosaki Refractories limited 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91440" algn="l" fontAlgn="t">
                        <a:lnSpc>
                          <a:spcPct val="100000"/>
                        </a:lnSpc>
                        <a:spcBef>
                          <a:spcPts val="660"/>
                        </a:spcBef>
                      </a:pP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  <a:ea typeface="+mn-ea"/>
                          <a:cs typeface="+mn-cs"/>
                        </a:rPr>
                        <a:t>20-11-24</a:t>
                      </a:r>
                    </a:p>
                  </a:txBody>
                  <a:tcPr marL="0" marR="0" marT="844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7112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23039">
                <a:tc>
                  <a:txBody>
                    <a:bodyPr/>
                    <a:lstStyle/>
                    <a:p>
                      <a:pPr marL="91440" algn="ctr" fontAlgn="t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  <a:ea typeface="+mn-ea"/>
                          <a:cs typeface="+mn-cs"/>
                        </a:rPr>
                        <a:t>8</a:t>
                      </a:r>
                    </a:p>
                  </a:txBody>
                  <a:tcPr marL="9525" marR="9525" marT="9525" marB="0" anchor="ctr">
                    <a:lnL w="6350">
                      <a:solidFill>
                        <a:srgbClr val="000000"/>
                      </a:solidFill>
                      <a:prstDash val="soli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91440" algn="l" fontAlgn="t"/>
                      <a:r>
                        <a:rPr lang="en-I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  <a:ea typeface="+mn-ea"/>
                          <a:cs typeface="+mn-cs"/>
                        </a:rPr>
                        <a:t> Bhikampali Quartzite Mine 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91440" algn="l" fontAlgn="t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  <a:ea typeface="+mn-ea"/>
                          <a:cs typeface="+mn-cs"/>
                        </a:rPr>
                        <a:t>M/s. </a:t>
                      </a:r>
                      <a:r>
                        <a:rPr lang="en-I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  <a:ea typeface="+mn-ea"/>
                          <a:cs typeface="+mn-cs"/>
                        </a:rPr>
                        <a:t>Dalmia Bharat Refractories limited 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91440" marR="0" lvl="0" indent="0" algn="l" defTabSz="914400" eaLnBrk="1" fontAlgn="t" latinLnBrk="0" hangingPunct="1">
                        <a:lnSpc>
                          <a:spcPct val="100000"/>
                        </a:lnSpc>
                        <a:spcBef>
                          <a:spcPts val="66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  <a:ea typeface="+mn-ea"/>
                          <a:cs typeface="+mn-cs"/>
                        </a:rPr>
                        <a:t>20-11-24</a:t>
                      </a:r>
                    </a:p>
                  </a:txBody>
                  <a:tcPr marL="0" marR="0" marT="844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marL="91440" marR="0" lvl="0" indent="0" algn="l" defTabSz="914400" eaLnBrk="1" fontAlgn="t" latinLnBrk="0" hangingPunct="1">
                        <a:lnSpc>
                          <a:spcPct val="100000"/>
                        </a:lnSpc>
                        <a:spcBef>
                          <a:spcPts val="45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100" b="0" i="0" u="none" strike="noStrike" noProof="0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7112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78795026"/>
                  </a:ext>
                </a:extLst>
              </a:tr>
              <a:tr h="238376">
                <a:tc>
                  <a:txBody>
                    <a:bodyPr/>
                    <a:lstStyle/>
                    <a:p>
                      <a:pPr marL="91440" algn="ctr" fontAlgn="t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  <a:ea typeface="+mn-ea"/>
                          <a:cs typeface="+mn-cs"/>
                        </a:rPr>
                        <a:t>9</a:t>
                      </a:r>
                    </a:p>
                  </a:txBody>
                  <a:tcPr marL="9525" marR="9525" marT="9525" marB="0" anchor="ctr">
                    <a:lnL w="6350">
                      <a:solidFill>
                        <a:srgbClr val="000000"/>
                      </a:solidFill>
                      <a:prstDash val="soli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91440" algn="l" fontAlgn="t"/>
                      <a:r>
                        <a:rPr lang="en-I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  <a:ea typeface="+mn-ea"/>
                          <a:cs typeface="+mn-cs"/>
                        </a:rPr>
                        <a:t>Gandabahali Graphite Mine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91440" algn="l" fontAlgn="t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  <a:ea typeface="+mn-ea"/>
                          <a:cs typeface="+mn-cs"/>
                        </a:rPr>
                        <a:t>M/s. </a:t>
                      </a:r>
                      <a:r>
                        <a:rPr lang="en-I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  <a:ea typeface="+mn-ea"/>
                          <a:cs typeface="+mn-cs"/>
                        </a:rPr>
                        <a:t>Agarwal Graphite Industry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91440" algn="l" fontAlgn="t">
                        <a:lnSpc>
                          <a:spcPct val="100000"/>
                        </a:lnSpc>
                        <a:spcBef>
                          <a:spcPts val="660"/>
                        </a:spcBef>
                      </a:pP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  <a:ea typeface="+mn-ea"/>
                          <a:cs typeface="+mn-cs"/>
                        </a:rPr>
                        <a:t>21-11-24</a:t>
                      </a:r>
                    </a:p>
                  </a:txBody>
                  <a:tcPr marL="0" marR="0" marT="844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marL="91440" marR="0" lvl="0" indent="0" algn="l" defTabSz="914400" eaLnBrk="1" fontAlgn="t" latinLnBrk="0" hangingPunct="1">
                        <a:lnSpc>
                          <a:spcPct val="100000"/>
                        </a:lnSpc>
                        <a:spcBef>
                          <a:spcPts val="45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100" b="0" i="0" u="none" strike="noStrike" noProof="0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7112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20276972"/>
                  </a:ext>
                </a:extLst>
              </a:tr>
              <a:tr h="238376">
                <a:tc>
                  <a:txBody>
                    <a:bodyPr/>
                    <a:lstStyle/>
                    <a:p>
                      <a:pPr marL="91440" algn="ctr" fontAlgn="t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  <a:ea typeface="+mn-ea"/>
                          <a:cs typeface="+mn-cs"/>
                        </a:rPr>
                        <a:t>10</a:t>
                      </a:r>
                    </a:p>
                  </a:txBody>
                  <a:tcPr marL="9525" marR="9525" marT="9525" marB="0" anchor="ctr">
                    <a:lnL w="6350">
                      <a:solidFill>
                        <a:srgbClr val="000000"/>
                      </a:solidFill>
                      <a:prstDash val="soli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91440" algn="l" fontAlgn="t"/>
                      <a:r>
                        <a:rPr lang="en-I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  <a:ea typeface="+mn-ea"/>
                          <a:cs typeface="+mn-cs"/>
                        </a:rPr>
                        <a:t> Khemabeda Decorative Stone Mine 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91440" algn="l" fontAlgn="t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  <a:ea typeface="+mn-ea"/>
                          <a:cs typeface="+mn-cs"/>
                        </a:rPr>
                        <a:t>M/s. </a:t>
                      </a:r>
                      <a:r>
                        <a:rPr lang="en-I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  <a:ea typeface="+mn-ea"/>
                          <a:cs typeface="+mn-cs"/>
                        </a:rPr>
                        <a:t>Hotha Venkatesh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91440" algn="l" fontAlgn="t">
                        <a:lnSpc>
                          <a:spcPct val="100000"/>
                        </a:lnSpc>
                        <a:spcBef>
                          <a:spcPts val="660"/>
                        </a:spcBef>
                      </a:pP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  <a:ea typeface="+mn-ea"/>
                          <a:cs typeface="+mn-cs"/>
                        </a:rPr>
                        <a:t>23-11-24</a:t>
                      </a:r>
                    </a:p>
                  </a:txBody>
                  <a:tcPr marL="0" marR="0" marT="844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marL="91440" marR="0" lvl="0" indent="0" algn="l" defTabSz="914400" eaLnBrk="1" fontAlgn="t" latinLnBrk="0" hangingPunct="1">
                        <a:lnSpc>
                          <a:spcPct val="100000"/>
                        </a:lnSpc>
                        <a:spcBef>
                          <a:spcPts val="45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100" b="0" i="0" u="none" strike="noStrike" noProof="0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7112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29557572"/>
                  </a:ext>
                </a:extLst>
              </a:tr>
              <a:tr h="238977">
                <a:tc>
                  <a:txBody>
                    <a:bodyPr/>
                    <a:lstStyle/>
                    <a:p>
                      <a:pPr marL="91440" algn="ctr" fontAlgn="t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  <a:ea typeface="+mn-ea"/>
                          <a:cs typeface="+mn-cs"/>
                        </a:rPr>
                        <a:t>11</a:t>
                      </a:r>
                    </a:p>
                  </a:txBody>
                  <a:tcPr marL="9525" marR="9525" marT="9525" marB="0" anchor="ctr">
                    <a:lnL w="6350">
                      <a:solidFill>
                        <a:srgbClr val="000000"/>
                      </a:solidFill>
                      <a:prstDash val="soli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91440" algn="l" fontAlgn="t"/>
                      <a:r>
                        <a:rPr lang="en-I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  <a:ea typeface="+mn-ea"/>
                          <a:cs typeface="+mn-cs"/>
                        </a:rPr>
                        <a:t> Ampavalli Limestone Mines 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91440" algn="l" fontAlgn="t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  <a:ea typeface="+mn-ea"/>
                          <a:cs typeface="+mn-cs"/>
                        </a:rPr>
                        <a:t>M/s. </a:t>
                      </a:r>
                      <a:r>
                        <a:rPr lang="en-I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  <a:ea typeface="+mn-ea"/>
                          <a:cs typeface="+mn-cs"/>
                        </a:rPr>
                        <a:t>Odisha Mining Corporation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91440" algn="l" fontAlgn="t">
                        <a:lnSpc>
                          <a:spcPct val="100000"/>
                        </a:lnSpc>
                        <a:spcBef>
                          <a:spcPts val="660"/>
                        </a:spcBef>
                      </a:pP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  <a:ea typeface="+mn-ea"/>
                          <a:cs typeface="+mn-cs"/>
                        </a:rPr>
                        <a:t>25-11-24</a:t>
                      </a:r>
                    </a:p>
                  </a:txBody>
                  <a:tcPr marL="0" marR="0" marT="850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71307937"/>
                  </a:ext>
                </a:extLst>
              </a:tr>
              <a:tr h="238376">
                <a:tc>
                  <a:txBody>
                    <a:bodyPr/>
                    <a:lstStyle/>
                    <a:p>
                      <a:pPr marL="91440" algn="ctr" fontAlgn="t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  <a:ea typeface="+mn-ea"/>
                          <a:cs typeface="+mn-cs"/>
                        </a:rPr>
                        <a:t>12</a:t>
                      </a:r>
                    </a:p>
                  </a:txBody>
                  <a:tcPr marL="9525" marR="9525" marT="9525" marB="0" anchor="ctr">
                    <a:lnL w="6350">
                      <a:solidFill>
                        <a:srgbClr val="000000"/>
                      </a:solidFill>
                      <a:prstDash val="soli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91440" algn="l" fontAlgn="t"/>
                      <a:r>
                        <a:rPr lang="en-IN" sz="1100" b="0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FF0000"/>
                          </a:highlight>
                          <a:latin typeface="Aptos Narrow" panose="020B0004020202020204" pitchFamily="34" charset="0"/>
                          <a:ea typeface="+mn-ea"/>
                          <a:cs typeface="+mn-cs"/>
                        </a:rPr>
                        <a:t> Peta Decorative Stone Mine 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91440" algn="l" fontAlgn="t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FF0000"/>
                          </a:highlight>
                          <a:latin typeface="Aptos Narrow" panose="020B0004020202020204" pitchFamily="34" charset="0"/>
                          <a:ea typeface="+mn-ea"/>
                          <a:cs typeface="+mn-cs"/>
                        </a:rPr>
                        <a:t>M/s. </a:t>
                      </a:r>
                      <a:r>
                        <a:rPr lang="en-IN" sz="1100" b="0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FF0000"/>
                          </a:highlight>
                          <a:latin typeface="Aptos Narrow" panose="020B0004020202020204" pitchFamily="34" charset="0"/>
                          <a:ea typeface="+mn-ea"/>
                          <a:cs typeface="+mn-cs"/>
                        </a:rPr>
                        <a:t>Chava Venugopal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91440" marR="0" lvl="0" indent="0" algn="l" defTabSz="914400" eaLnBrk="1" fontAlgn="t" latinLnBrk="0" hangingPunct="1">
                        <a:lnSpc>
                          <a:spcPct val="100000"/>
                        </a:lnSpc>
                        <a:spcBef>
                          <a:spcPts val="66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  <a:ea typeface="+mn-ea"/>
                          <a:cs typeface="+mn-cs"/>
                        </a:rPr>
                        <a:t>27-11-24</a:t>
                      </a:r>
                    </a:p>
                  </a:txBody>
                  <a:tcPr marL="0" marR="0" marT="844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76990836"/>
                  </a:ext>
                </a:extLst>
              </a:tr>
              <a:tr h="411385">
                <a:tc>
                  <a:txBody>
                    <a:bodyPr/>
                    <a:lstStyle/>
                    <a:p>
                      <a:pPr marL="91440" algn="ctr" fontAlgn="t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  <a:ea typeface="+mn-ea"/>
                          <a:cs typeface="+mn-cs"/>
                        </a:rPr>
                        <a:t>13</a:t>
                      </a:r>
                    </a:p>
                  </a:txBody>
                  <a:tcPr marL="9525" marR="9525" marT="9525" marB="0" anchor="ctr">
                    <a:lnL w="6350">
                      <a:solidFill>
                        <a:srgbClr val="000000"/>
                      </a:solidFill>
                      <a:prstDash val="soli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1440" algn="l" fontAlgn="t"/>
                      <a:r>
                        <a:rPr lang="en-IN" sz="1100" b="0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FF0000"/>
                          </a:highlight>
                          <a:latin typeface="Aptos Narrow" panose="020B0004020202020204" pitchFamily="34" charset="0"/>
                          <a:ea typeface="+mn-ea"/>
                          <a:cs typeface="+mn-cs"/>
                        </a:rPr>
                        <a:t>Peta decorative stone Mine  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1440" algn="l" fontAlgn="t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FF0000"/>
                          </a:highlight>
                          <a:latin typeface="Aptos Narrow" panose="020B0004020202020204" pitchFamily="34" charset="0"/>
                          <a:ea typeface="+mn-ea"/>
                          <a:cs typeface="+mn-cs"/>
                        </a:rPr>
                        <a:t>M/s. </a:t>
                      </a:r>
                      <a:r>
                        <a:rPr lang="en-IN" sz="1100" b="0" i="0" u="none" strike="noStrike" dirty="0" err="1">
                          <a:solidFill>
                            <a:srgbClr val="000000"/>
                          </a:solidFill>
                          <a:effectLst/>
                          <a:highlight>
                            <a:srgbClr val="FF0000"/>
                          </a:highlight>
                          <a:latin typeface="Aptos Narrow" panose="020B0004020202020204" pitchFamily="34" charset="0"/>
                          <a:ea typeface="+mn-ea"/>
                          <a:cs typeface="+mn-cs"/>
                        </a:rPr>
                        <a:t>K.Srinivasa</a:t>
                      </a:r>
                      <a:r>
                        <a:rPr lang="en-IN" sz="1100" b="0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FF0000"/>
                          </a:highlight>
                          <a:latin typeface="Aptos Narrow" panose="020B0004020202020204" pitchFamily="34" charset="0"/>
                          <a:ea typeface="+mn-ea"/>
                          <a:cs typeface="+mn-cs"/>
                        </a:rPr>
                        <a:t> Rao 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1440" algn="l" fontAlgn="t">
                        <a:lnSpc>
                          <a:spcPct val="100000"/>
                        </a:lnSpc>
                        <a:spcBef>
                          <a:spcPts val="660"/>
                        </a:spcBef>
                      </a:pP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  <a:ea typeface="+mn-ea"/>
                          <a:cs typeface="+mn-cs"/>
                        </a:rPr>
                        <a:t>28-11-24</a:t>
                      </a:r>
                    </a:p>
                  </a:txBody>
                  <a:tcPr marL="0" marR="0" marT="844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pPr marL="91440" marR="0" lvl="0" indent="0" algn="l" defTabSz="914400" eaLnBrk="1" fontAlgn="t" latinLnBrk="0" hangingPunct="1">
                        <a:lnSpc>
                          <a:spcPct val="100000"/>
                        </a:lnSpc>
                        <a:spcBef>
                          <a:spcPts val="45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100" b="0" i="0" u="none" strike="noStrike" noProof="0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7112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27164137"/>
                  </a:ext>
                </a:extLst>
              </a:tr>
            </a:tbl>
          </a:graphicData>
        </a:graphic>
      </p:graphicFrame>
      <p:sp>
        <p:nvSpPr>
          <p:cNvPr id="3" name="object 2">
            <a:extLst>
              <a:ext uri="{FF2B5EF4-FFF2-40B4-BE49-F238E27FC236}">
                <a16:creationId xmlns:a16="http://schemas.microsoft.com/office/drawing/2014/main" id="{27D90243-A633-7962-7532-183EB641B075}"/>
              </a:ext>
            </a:extLst>
          </p:cNvPr>
          <p:cNvSpPr txBox="1"/>
          <p:nvPr/>
        </p:nvSpPr>
        <p:spPr>
          <a:xfrm>
            <a:off x="142844" y="79324"/>
            <a:ext cx="8858312" cy="705962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0" marR="119380" algn="ctr">
              <a:lnSpc>
                <a:spcPct val="150100"/>
              </a:lnSpc>
              <a:spcBef>
                <a:spcPts val="100"/>
              </a:spcBef>
            </a:pPr>
            <a:r>
              <a:rPr lang="en-US" b="1" spc="3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42</a:t>
            </a:r>
            <a:r>
              <a:rPr lang="en-US" b="1" spc="30" baseline="30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nd</a:t>
            </a:r>
            <a:r>
              <a:rPr lang="en-US" b="1" spc="3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b="1" spc="-15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ANNUAL</a:t>
            </a:r>
            <a:r>
              <a:rPr lang="en-US" b="1" spc="-11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b="1" spc="-1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MINES  </a:t>
            </a:r>
            <a:r>
              <a:rPr lang="en-US" b="1" spc="-165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SAFETY  </a:t>
            </a:r>
            <a:r>
              <a:rPr lang="en-US" b="1" spc="-175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WEEK  </a:t>
            </a:r>
            <a:r>
              <a:rPr lang="en-US" b="1" spc="-145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CELEBRATION </a:t>
            </a:r>
            <a:r>
              <a:rPr lang="en-US" b="1" spc="17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b="1" spc="4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2024</a:t>
            </a:r>
          </a:p>
          <a:p>
            <a:pPr algn="ctr">
              <a:lnSpc>
                <a:spcPct val="100000"/>
              </a:lnSpc>
              <a:spcBef>
                <a:spcPts val="5"/>
              </a:spcBef>
            </a:pPr>
            <a:r>
              <a:rPr lang="en-US" b="1" spc="-65" dirty="0">
                <a:solidFill>
                  <a:srgbClr val="6600FF"/>
                </a:solidFill>
                <a:latin typeface="Times New Roman" pitchFamily="18" charset="0"/>
                <a:cs typeface="Times New Roman" pitchFamily="18" charset="0"/>
              </a:rPr>
              <a:t>BHUBANESWAR</a:t>
            </a:r>
            <a:r>
              <a:rPr b="1" spc="-65" dirty="0">
                <a:solidFill>
                  <a:srgbClr val="66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b="1" spc="-60" dirty="0">
                <a:solidFill>
                  <a:srgbClr val="6600FF"/>
                </a:solidFill>
                <a:latin typeface="Times New Roman" pitchFamily="18" charset="0"/>
                <a:cs typeface="Times New Roman" pitchFamily="18" charset="0"/>
              </a:rPr>
              <a:t>REGION</a:t>
            </a:r>
            <a:r>
              <a:rPr lang="en-US" b="1" spc="-60" dirty="0">
                <a:solidFill>
                  <a:srgbClr val="6600FF"/>
                </a:solidFill>
                <a:latin typeface="Times New Roman" pitchFamily="18" charset="0"/>
                <a:cs typeface="Times New Roman" pitchFamily="18" charset="0"/>
              </a:rPr>
              <a:t> 2 </a:t>
            </a:r>
            <a:r>
              <a:rPr b="1" spc="-60" dirty="0">
                <a:solidFill>
                  <a:srgbClr val="6600FF"/>
                </a:solidFill>
                <a:latin typeface="Times New Roman" pitchFamily="18" charset="0"/>
                <a:cs typeface="Times New Roman" pitchFamily="18" charset="0"/>
              </a:rPr>
              <a:t>(GROUP </a:t>
            </a:r>
            <a:r>
              <a:rPr lang="en-US" b="1" spc="140" dirty="0">
                <a:solidFill>
                  <a:srgbClr val="6600FF"/>
                </a:solidFill>
                <a:latin typeface="Times New Roman" pitchFamily="18" charset="0"/>
                <a:cs typeface="Times New Roman" pitchFamily="18" charset="0"/>
              </a:rPr>
              <a:t>–</a:t>
            </a:r>
            <a:r>
              <a:rPr lang="en-US" b="1" spc="20" dirty="0">
                <a:solidFill>
                  <a:srgbClr val="6600FF"/>
                </a:solidFill>
                <a:latin typeface="Times New Roman" pitchFamily="18" charset="0"/>
                <a:cs typeface="Times New Roman" pitchFamily="18" charset="0"/>
              </a:rPr>
              <a:t>B</a:t>
            </a:r>
            <a:r>
              <a:rPr lang="en-IN" b="1" spc="20" dirty="0">
                <a:solidFill>
                  <a:srgbClr val="6600FF"/>
                </a:solidFill>
                <a:latin typeface="Times New Roman" pitchFamily="18" charset="0"/>
                <a:cs typeface="Times New Roman" pitchFamily="18" charset="0"/>
              </a:rPr>
              <a:t>-5</a:t>
            </a:r>
            <a:r>
              <a:rPr b="1" spc="20" dirty="0">
                <a:solidFill>
                  <a:srgbClr val="6600FF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2AA17AF3-FA1F-77A7-71AF-CCF18F783C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3840" y="51470"/>
            <a:ext cx="1440160" cy="720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AB06BA93-5CDA-777F-B037-4F2C77D7906B}"/>
              </a:ext>
            </a:extLst>
          </p:cNvPr>
          <p:cNvCxnSpPr/>
          <p:nvPr/>
        </p:nvCxnSpPr>
        <p:spPr>
          <a:xfrm>
            <a:off x="0" y="843558"/>
            <a:ext cx="9144000" cy="0"/>
          </a:xfrm>
          <a:prstGeom prst="line">
            <a:avLst/>
          </a:prstGeom>
          <a:ln w="571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>
            <a:extLst>
              <a:ext uri="{FF2B5EF4-FFF2-40B4-BE49-F238E27FC236}">
                <a16:creationId xmlns:a16="http://schemas.microsoft.com/office/drawing/2014/main" id="{7E95D501-3B12-9F49-C264-23B1CCBC651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2056" y="32657"/>
            <a:ext cx="792815" cy="7223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424247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object 16"/>
          <p:cNvSpPr txBox="1"/>
          <p:nvPr/>
        </p:nvSpPr>
        <p:spPr>
          <a:xfrm>
            <a:off x="755576" y="1347614"/>
            <a:ext cx="7920880" cy="158806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0" marR="119380" lvl="0" indent="0" algn="ctr" defTabSz="914400" rtl="0" eaLnBrk="1" fontAlgn="auto" latinLnBrk="0" hangingPunct="1">
              <a:lnSpc>
                <a:spcPct val="1501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1" spc="3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GVTC – Inspection Schedule</a:t>
            </a:r>
          </a:p>
          <a:p>
            <a:pPr marL="127000" marR="119380" lvl="0" indent="0" algn="ctr" defTabSz="914400" rtl="0" eaLnBrk="1" fontAlgn="auto" latinLnBrk="0" hangingPunct="1">
              <a:lnSpc>
                <a:spcPct val="1501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1" spc="3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Regions 1&amp;2</a:t>
            </a:r>
          </a:p>
        </p:txBody>
      </p:sp>
      <p:pic>
        <p:nvPicPr>
          <p:cNvPr id="2" name="Picture 2">
            <a:extLst>
              <a:ext uri="{FF2B5EF4-FFF2-40B4-BE49-F238E27FC236}">
                <a16:creationId xmlns:a16="http://schemas.microsoft.com/office/drawing/2014/main" id="{3F0CB4D0-4C84-4381-3AF9-E665C32399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3840" y="51470"/>
            <a:ext cx="1440160" cy="720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2AE37A2B-741D-94C6-1980-FAB83728638E}"/>
              </a:ext>
            </a:extLst>
          </p:cNvPr>
          <p:cNvCxnSpPr/>
          <p:nvPr/>
        </p:nvCxnSpPr>
        <p:spPr>
          <a:xfrm>
            <a:off x="0" y="843558"/>
            <a:ext cx="9144000" cy="0"/>
          </a:xfrm>
          <a:prstGeom prst="line">
            <a:avLst/>
          </a:prstGeom>
          <a:ln w="571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2">
            <a:extLst>
              <a:ext uri="{FF2B5EF4-FFF2-40B4-BE49-F238E27FC236}">
                <a16:creationId xmlns:a16="http://schemas.microsoft.com/office/drawing/2014/main" id="{DBBDDC8E-DEE8-A3CB-C60F-57ED7ECF617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2056" y="32657"/>
            <a:ext cx="792815" cy="7223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015388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4">
            <a:extLst>
              <a:ext uri="{FF2B5EF4-FFF2-40B4-BE49-F238E27FC236}">
                <a16:creationId xmlns:a16="http://schemas.microsoft.com/office/drawing/2014/main" id="{25C30CB7-4BFB-A190-5BAD-F23342F1034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92030682"/>
              </p:ext>
            </p:extLst>
          </p:nvPr>
        </p:nvGraphicFramePr>
        <p:xfrm>
          <a:off x="216181" y="1314567"/>
          <a:ext cx="8784975" cy="360309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215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3037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3872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1103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38328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582335">
                <a:tc>
                  <a:txBody>
                    <a:bodyPr/>
                    <a:lstStyle/>
                    <a:p>
                      <a:pPr marL="91440" algn="ctr" fontAlgn="t">
                        <a:lnSpc>
                          <a:spcPct val="100000"/>
                        </a:lnSpc>
                        <a:spcBef>
                          <a:spcPts val="545"/>
                        </a:spcBef>
                      </a:pPr>
                      <a:r>
                        <a:rPr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  <a:ea typeface="+mn-ea"/>
                          <a:cs typeface="+mn-cs"/>
                        </a:rPr>
                        <a:t>Sl. No</a:t>
                      </a:r>
                    </a:p>
                  </a:txBody>
                  <a:tcPr marL="0" marR="0" marT="69215" marB="0" anchor="ctr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91440" algn="ctr" fontAlgn="t">
                        <a:lnSpc>
                          <a:spcPct val="100000"/>
                        </a:lnSpc>
                        <a:spcBef>
                          <a:spcPts val="545"/>
                        </a:spcBef>
                      </a:pPr>
                      <a:r>
                        <a:rPr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  <a:ea typeface="+mn-ea"/>
                          <a:cs typeface="+mn-cs"/>
                        </a:rPr>
                        <a:t>Name of </a:t>
                      </a:r>
                      <a:r>
                        <a:rPr lang="en-IN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  <a:ea typeface="+mn-ea"/>
                          <a:cs typeface="+mn-cs"/>
                        </a:rPr>
                        <a:t>Company</a:t>
                      </a:r>
                      <a:endParaRPr sz="1100" b="1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69215" marB="0" anchor="ctr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91440" algn="ctr" fontAlgn="t">
                        <a:lnSpc>
                          <a:spcPct val="100000"/>
                        </a:lnSpc>
                        <a:spcBef>
                          <a:spcPts val="545"/>
                        </a:spcBef>
                      </a:pPr>
                      <a:r>
                        <a:rPr lang="en-IN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  <a:ea typeface="+mn-ea"/>
                          <a:cs typeface="+mn-cs"/>
                        </a:rPr>
                        <a:t>Location of GVTC</a:t>
                      </a:r>
                      <a:endParaRPr sz="1100" b="1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69215" marB="0" anchor="ctr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91440" algn="ctr" fontAlgn="t">
                        <a:lnSpc>
                          <a:spcPct val="100000"/>
                        </a:lnSpc>
                        <a:spcBef>
                          <a:spcPts val="545"/>
                        </a:spcBef>
                      </a:pPr>
                      <a:r>
                        <a:rPr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  <a:ea typeface="+mn-ea"/>
                          <a:cs typeface="+mn-cs"/>
                        </a:rPr>
                        <a:t>Date of Inspection</a:t>
                      </a:r>
                    </a:p>
                  </a:txBody>
                  <a:tcPr marL="0" marR="0" marT="69215" marB="0" anchor="ctr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91440" algn="ctr" fontAlgn="t">
                        <a:lnSpc>
                          <a:spcPct val="100000"/>
                        </a:lnSpc>
                        <a:spcBef>
                          <a:spcPts val="545"/>
                        </a:spcBef>
                      </a:pPr>
                      <a:r>
                        <a:rPr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  <a:ea typeface="+mn-ea"/>
                          <a:cs typeface="+mn-cs"/>
                        </a:rPr>
                        <a:t>Inspection Team</a:t>
                      </a:r>
                    </a:p>
                  </a:txBody>
                  <a:tcPr marL="0" marR="0" marT="69215" marB="0" anchor="ctr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4819">
                <a:tc>
                  <a:txBody>
                    <a:bodyPr/>
                    <a:lstStyle/>
                    <a:p>
                      <a:pPr marL="91440" algn="ctr" fontAlgn="t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>
                      <a:solidFill>
                        <a:srgbClr val="000000"/>
                      </a:solidFill>
                      <a:prstDash val="soli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91440" algn="l" fontAlgn="t"/>
                      <a:r>
                        <a:rPr lang="it-IT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  <a:ea typeface="+mn-ea"/>
                          <a:cs typeface="+mn-cs"/>
                        </a:rPr>
                        <a:t>Tata Steel Ltd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91440" algn="l" fontAlgn="t"/>
                      <a:r>
                        <a:rPr lang="en-I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  <a:ea typeface="+mn-ea"/>
                          <a:cs typeface="+mn-cs"/>
                        </a:rPr>
                        <a:t>Joda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11-11-2024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7">
                  <a:txBody>
                    <a:bodyPr/>
                    <a:lstStyle/>
                    <a:p>
                      <a:pPr marL="91440" marR="0" lvl="0" indent="0" algn="l" defTabSz="914400" eaLnBrk="1" fontAlgn="t" latinLnBrk="0" hangingPunct="1">
                        <a:lnSpc>
                          <a:spcPct val="100000"/>
                        </a:lnSpc>
                        <a:spcBef>
                          <a:spcPts val="45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i="0" u="none" strike="noStrike" noProof="0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  <a:ea typeface="+mn-ea"/>
                          <a:cs typeface="+mn-cs"/>
                        </a:rPr>
                        <a:t>1) Convenor- </a:t>
                      </a:r>
                      <a:r>
                        <a:rPr lang="en-US" sz="1200" b="1" i="0" u="none" strike="noStrike" noProof="0" dirty="0" err="1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  <a:ea typeface="+mn-ea"/>
                          <a:cs typeface="+mn-cs"/>
                        </a:rPr>
                        <a:t>N.K.Naik</a:t>
                      </a:r>
                      <a:endParaRPr lang="en-US" sz="1200" b="1" i="0" u="none" strike="noStrike" noProof="0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  <a:ea typeface="+mn-ea"/>
                        <a:cs typeface="+mn-cs"/>
                      </a:endParaRPr>
                    </a:p>
                    <a:p>
                      <a:pPr marL="91440" marR="0" lvl="0" indent="0" algn="l" defTabSz="914400" eaLnBrk="1" fontAlgn="t" latinLnBrk="0" hangingPunct="1">
                        <a:lnSpc>
                          <a:spcPct val="100000"/>
                        </a:lnSpc>
                        <a:spcBef>
                          <a:spcPts val="45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i="0" u="none" strike="noStrike" noProof="0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  <a:ea typeface="+mn-ea"/>
                          <a:cs typeface="+mn-cs"/>
                        </a:rPr>
                        <a:t>Company- IREL,OSCOM</a:t>
                      </a:r>
                    </a:p>
                    <a:p>
                      <a:pPr marL="91440" marR="0" lvl="0" indent="0" algn="l" defTabSz="914400" eaLnBrk="1" fontAlgn="t" latinLnBrk="0" hangingPunct="1">
                        <a:lnSpc>
                          <a:spcPct val="100000"/>
                        </a:lnSpc>
                        <a:spcBef>
                          <a:spcPts val="45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i="0" u="none" strike="noStrike" noProof="0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  <a:ea typeface="+mn-ea"/>
                          <a:cs typeface="+mn-cs"/>
                        </a:rPr>
                        <a:t>Mobile number- 8458069489</a:t>
                      </a:r>
                    </a:p>
                    <a:p>
                      <a:pPr marL="91440" marR="0" lvl="0" indent="0" algn="l" defTabSz="914400" eaLnBrk="1" fontAlgn="t" latinLnBrk="0" hangingPunct="1">
                        <a:lnSpc>
                          <a:spcPct val="100000"/>
                        </a:lnSpc>
                        <a:spcBef>
                          <a:spcPts val="45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b="1" i="0" u="none" strike="noStrike" noProof="0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  <a:ea typeface="+mn-ea"/>
                        <a:cs typeface="+mn-cs"/>
                      </a:endParaRPr>
                    </a:p>
                    <a:p>
                      <a:pPr marL="91440" marR="0" lvl="0" indent="0" algn="l" defTabSz="914400" eaLnBrk="1" fontAlgn="t" latinLnBrk="0" hangingPunct="1">
                        <a:lnSpc>
                          <a:spcPct val="100000"/>
                        </a:lnSpc>
                        <a:spcBef>
                          <a:spcPts val="45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b="1" i="0" u="none" strike="noStrike" noProof="0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  <a:ea typeface="+mn-ea"/>
                        <a:cs typeface="+mn-cs"/>
                      </a:endParaRPr>
                    </a:p>
                    <a:p>
                      <a:pPr marL="91440" marR="0" lvl="0" indent="0" algn="l" defTabSz="914400" eaLnBrk="1" fontAlgn="t" latinLnBrk="0" hangingPunct="1">
                        <a:lnSpc>
                          <a:spcPct val="100000"/>
                        </a:lnSpc>
                        <a:spcBef>
                          <a:spcPts val="45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i="0" u="none" strike="noStrike" noProof="0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  <a:ea typeface="+mn-ea"/>
                          <a:cs typeface="+mn-cs"/>
                        </a:rPr>
                        <a:t>2)  </a:t>
                      </a:r>
                      <a:r>
                        <a:rPr lang="en-US" sz="1200" b="1" i="0" u="none" strike="noStrike" noProof="0" dirty="0" err="1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  <a:ea typeface="+mn-ea"/>
                          <a:cs typeface="+mn-cs"/>
                        </a:rPr>
                        <a:t>Sashikant</a:t>
                      </a:r>
                      <a:r>
                        <a:rPr lang="en-US" sz="1200" b="1" i="0" u="none" strike="noStrike" noProof="0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  <a:ea typeface="+mn-ea"/>
                          <a:cs typeface="+mn-cs"/>
                        </a:rPr>
                        <a:t> Gupta</a:t>
                      </a:r>
                    </a:p>
                    <a:p>
                      <a:pPr marL="91440" marR="0" lvl="0" indent="0" algn="l" defTabSz="914400" eaLnBrk="1" fontAlgn="t" latinLnBrk="0" hangingPunct="1">
                        <a:lnSpc>
                          <a:spcPct val="100000"/>
                        </a:lnSpc>
                        <a:spcBef>
                          <a:spcPts val="45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i="0" u="none" strike="noStrike" noProof="0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  <a:ea typeface="+mn-ea"/>
                          <a:cs typeface="+mn-cs"/>
                        </a:rPr>
                        <a:t>Company- JSPL, </a:t>
                      </a:r>
                      <a:r>
                        <a:rPr lang="en-US" sz="1200" b="1" i="0" u="none" strike="noStrike" noProof="0" dirty="0" err="1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  <a:ea typeface="+mn-ea"/>
                          <a:cs typeface="+mn-cs"/>
                        </a:rPr>
                        <a:t>Soyabali</a:t>
                      </a:r>
                      <a:endParaRPr lang="en-US" sz="1200" b="1" i="0" u="none" strike="noStrike" noProof="0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  <a:ea typeface="+mn-ea"/>
                        <a:cs typeface="+mn-cs"/>
                      </a:endParaRPr>
                    </a:p>
                    <a:p>
                      <a:pPr marL="91440" marR="0" lvl="0" indent="0" algn="l" defTabSz="914400" eaLnBrk="1" fontAlgn="t" latinLnBrk="0" hangingPunct="1">
                        <a:lnSpc>
                          <a:spcPct val="100000"/>
                        </a:lnSpc>
                        <a:spcBef>
                          <a:spcPts val="45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i="0" u="none" strike="noStrike" noProof="0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  <a:ea typeface="+mn-ea"/>
                          <a:cs typeface="+mn-cs"/>
                        </a:rPr>
                        <a:t>Mobile number- 9861636571</a:t>
                      </a:r>
                    </a:p>
                  </a:txBody>
                  <a:tcPr marL="0" marR="0" marT="7112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5599844"/>
                  </a:ext>
                </a:extLst>
              </a:tr>
              <a:tr h="440182">
                <a:tc>
                  <a:txBody>
                    <a:bodyPr/>
                    <a:lstStyle/>
                    <a:p>
                      <a:pPr marL="91440" algn="ctr" fontAlgn="t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 marL="9525" marR="9525" marT="9525" marB="0" anchor="ctr">
                    <a:lnL w="6350">
                      <a:solidFill>
                        <a:srgbClr val="000000"/>
                      </a:solidFill>
                      <a:prstDash val="soli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91440" algn="l" fontAlgn="t"/>
                      <a:r>
                        <a:rPr lang="en-I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  <a:ea typeface="+mn-ea"/>
                          <a:cs typeface="+mn-cs"/>
                        </a:rPr>
                        <a:t> Katamati Iron </a:t>
                      </a:r>
                      <a:r>
                        <a:rPr lang="en-IN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  <a:ea typeface="+mn-ea"/>
                          <a:cs typeface="+mn-cs"/>
                        </a:rPr>
                        <a:t>Mine,Tata</a:t>
                      </a:r>
                      <a:r>
                        <a:rPr lang="en-I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  <a:ea typeface="+mn-ea"/>
                          <a:cs typeface="+mn-cs"/>
                        </a:rPr>
                        <a:t> Steel Limited 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91440" algn="l" fontAlgn="t"/>
                      <a:r>
                        <a:rPr lang="en-IN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  <a:ea typeface="+mn-ea"/>
                          <a:cs typeface="+mn-cs"/>
                        </a:rPr>
                        <a:t>Noamundi</a:t>
                      </a:r>
                      <a:r>
                        <a:rPr lang="en-I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  <a:ea typeface="+mn-ea"/>
                          <a:cs typeface="+mn-cs"/>
                        </a:rPr>
                        <a:t> 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12-11-2024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dirty="0"/>
                    </a:p>
                  </a:txBody>
                  <a:tcPr marL="0" marR="0" marT="711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40182">
                <a:tc>
                  <a:txBody>
                    <a:bodyPr/>
                    <a:lstStyle/>
                    <a:p>
                      <a:pPr marL="91440" algn="ctr" fontAlgn="t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  <a:ea typeface="+mn-ea"/>
                          <a:cs typeface="+mn-cs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>
                      <a:solidFill>
                        <a:srgbClr val="000000"/>
                      </a:solidFill>
                      <a:prstDash val="soli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91440" algn="l" fontAlgn="t"/>
                      <a:r>
                        <a:rPr lang="en-I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  <a:ea typeface="+mn-ea"/>
                          <a:cs typeface="+mn-cs"/>
                        </a:rPr>
                        <a:t>EZMA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91440" algn="l" fontAlgn="t"/>
                      <a:r>
                        <a:rPr lang="en-I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  <a:ea typeface="+mn-ea"/>
                          <a:cs typeface="+mn-cs"/>
                        </a:rPr>
                        <a:t>Barbil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13-11-2024</a:t>
                      </a:r>
                    </a:p>
                    <a:p>
                      <a:pPr algn="l" fontAlgn="b"/>
                      <a:endParaRPr lang="en-IN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35589340"/>
                  </a:ext>
                </a:extLst>
              </a:tr>
              <a:tr h="440182">
                <a:tc>
                  <a:txBody>
                    <a:bodyPr/>
                    <a:lstStyle/>
                    <a:p>
                      <a:pPr marL="91440" algn="ctr" fontAlgn="t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  <a:ea typeface="+mn-ea"/>
                          <a:cs typeface="+mn-cs"/>
                        </a:rPr>
                        <a:t>4</a:t>
                      </a:r>
                    </a:p>
                  </a:txBody>
                  <a:tcPr marL="9525" marR="9525" marT="9525" marB="0" anchor="ctr">
                    <a:lnL w="6350">
                      <a:solidFill>
                        <a:srgbClr val="000000"/>
                      </a:solidFill>
                      <a:prstDash val="soli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91440" algn="l" fontAlgn="t"/>
                      <a:r>
                        <a:rPr lang="en-I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  <a:ea typeface="+mn-ea"/>
                          <a:cs typeface="+mn-cs"/>
                        </a:rPr>
                        <a:t>Odisha Mining Corporation Limited.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91440" algn="l" fontAlgn="t"/>
                      <a:r>
                        <a:rPr lang="en-I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  <a:ea typeface="+mn-ea"/>
                          <a:cs typeface="+mn-cs"/>
                        </a:rPr>
                        <a:t>GVTC, Jilling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14-11-2024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64551932"/>
                  </a:ext>
                </a:extLst>
              </a:tr>
              <a:tr h="601067">
                <a:tc>
                  <a:txBody>
                    <a:bodyPr/>
                    <a:lstStyle/>
                    <a:p>
                      <a:pPr marL="91440" algn="ctr" fontAlgn="t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  <a:ea typeface="+mn-ea"/>
                          <a:cs typeface="+mn-cs"/>
                        </a:rPr>
                        <a:t>5</a:t>
                      </a:r>
                    </a:p>
                  </a:txBody>
                  <a:tcPr marL="9525" marR="9525" marT="9525" marB="0" anchor="ctr">
                    <a:lnL w="6350">
                      <a:solidFill>
                        <a:srgbClr val="000000"/>
                      </a:solidFill>
                      <a:prstDash val="soli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91440" algn="l" fontAlgn="t"/>
                      <a:r>
                        <a:rPr lang="sv-S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  <a:ea typeface="+mn-ea"/>
                          <a:cs typeface="+mn-cs"/>
                        </a:rPr>
                        <a:t>GANDHAMARDAN IRON ORE MINES, BLOCK-A &amp; BLOCK-B, OMC LTD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91440" algn="l" fontAlgn="t"/>
                      <a:r>
                        <a:rPr lang="en-I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  <a:ea typeface="+mn-ea"/>
                          <a:cs typeface="+mn-cs"/>
                        </a:rPr>
                        <a:t>GVTC, Gandhamardan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15-11-2024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61829585"/>
                  </a:ext>
                </a:extLst>
              </a:tr>
              <a:tr h="371122">
                <a:tc>
                  <a:txBody>
                    <a:bodyPr/>
                    <a:lstStyle/>
                    <a:p>
                      <a:pPr marL="91440" algn="ctr" fontAlgn="t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  <a:ea typeface="+mn-ea"/>
                          <a:cs typeface="+mn-cs"/>
                        </a:rPr>
                        <a:t>6</a:t>
                      </a:r>
                    </a:p>
                  </a:txBody>
                  <a:tcPr marL="9525" marR="9525" marT="9525" marB="0" anchor="ctr">
                    <a:lnL w="6350">
                      <a:solidFill>
                        <a:srgbClr val="000000"/>
                      </a:solidFill>
                      <a:prstDash val="soli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91440" algn="l" fontAlgn="t"/>
                      <a:r>
                        <a:rPr lang="en-I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  <a:ea typeface="+mn-ea"/>
                          <a:cs typeface="+mn-cs"/>
                        </a:rPr>
                        <a:t>Tata steel limited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91440" algn="l" fontAlgn="t"/>
                      <a:r>
                        <a:rPr lang="en-I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  <a:ea typeface="+mn-ea"/>
                          <a:cs typeface="+mn-cs"/>
                        </a:rPr>
                        <a:t>Sukinda Chromite mines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18-11-2024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7112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03210">
                <a:tc>
                  <a:txBody>
                    <a:bodyPr/>
                    <a:lstStyle/>
                    <a:p>
                      <a:pPr marL="91440" algn="ctr" fontAlgn="t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  <a:ea typeface="+mn-ea"/>
                          <a:cs typeface="+mn-cs"/>
                        </a:rPr>
                        <a:t>7</a:t>
                      </a:r>
                    </a:p>
                  </a:txBody>
                  <a:tcPr marL="9525" marR="9525" marT="9525" marB="0" anchor="ctr">
                    <a:lnL w="6350">
                      <a:solidFill>
                        <a:srgbClr val="000000"/>
                      </a:solidFill>
                      <a:prstDash val="soli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91440" algn="l" fontAlgn="t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  <a:ea typeface="+mn-ea"/>
                          <a:cs typeface="+mn-cs"/>
                        </a:rPr>
                        <a:t>M/s. Odisha Mining Corporation Ltd.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91440" algn="l" fontAlgn="t"/>
                      <a:r>
                        <a:rPr lang="en-I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  <a:ea typeface="+mn-ea"/>
                          <a:cs typeface="+mn-cs"/>
                        </a:rPr>
                        <a:t>Kaliapani 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19-11-2024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marL="91440" marR="0" lvl="0" indent="0" algn="l" defTabSz="914400" eaLnBrk="1" fontAlgn="t" latinLnBrk="0" hangingPunct="1">
                        <a:lnSpc>
                          <a:spcPct val="100000"/>
                        </a:lnSpc>
                        <a:spcBef>
                          <a:spcPts val="45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100" b="0" i="0" u="none" strike="noStrike" noProof="0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7112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6688656"/>
                  </a:ext>
                </a:extLst>
              </a:tr>
            </a:tbl>
          </a:graphicData>
        </a:graphic>
      </p:graphicFrame>
      <p:sp>
        <p:nvSpPr>
          <p:cNvPr id="3" name="object 2">
            <a:extLst>
              <a:ext uri="{FF2B5EF4-FFF2-40B4-BE49-F238E27FC236}">
                <a16:creationId xmlns:a16="http://schemas.microsoft.com/office/drawing/2014/main" id="{27D90243-A633-7962-7532-183EB641B075}"/>
              </a:ext>
            </a:extLst>
          </p:cNvPr>
          <p:cNvSpPr txBox="1"/>
          <p:nvPr/>
        </p:nvSpPr>
        <p:spPr>
          <a:xfrm>
            <a:off x="142844" y="79324"/>
            <a:ext cx="8858312" cy="982961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0" marR="119380" algn="ctr">
              <a:lnSpc>
                <a:spcPct val="150100"/>
              </a:lnSpc>
              <a:spcBef>
                <a:spcPts val="100"/>
              </a:spcBef>
            </a:pPr>
            <a:r>
              <a:rPr lang="en-US" b="1" spc="3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42</a:t>
            </a:r>
            <a:r>
              <a:rPr lang="en-US" b="1" spc="30" baseline="30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nd</a:t>
            </a:r>
            <a:r>
              <a:rPr lang="en-US" b="1" spc="3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b="1" spc="-15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ANNUAL</a:t>
            </a:r>
            <a:r>
              <a:rPr lang="en-US" b="1" spc="-11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b="1" spc="-1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MINES  </a:t>
            </a:r>
            <a:r>
              <a:rPr lang="en-US" b="1" spc="-165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SAFETY  </a:t>
            </a:r>
            <a:r>
              <a:rPr lang="en-US" b="1" spc="-175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WEEK  </a:t>
            </a:r>
            <a:r>
              <a:rPr lang="en-US" b="1" spc="-145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CELEBRATION </a:t>
            </a:r>
            <a:r>
              <a:rPr lang="en-US" b="1" spc="17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b="1" spc="4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2024</a:t>
            </a:r>
          </a:p>
          <a:p>
            <a:pPr algn="ctr">
              <a:lnSpc>
                <a:spcPct val="100000"/>
              </a:lnSpc>
              <a:spcBef>
                <a:spcPts val="5"/>
              </a:spcBef>
            </a:pPr>
            <a:r>
              <a:rPr lang="en-US" b="1" spc="-65" dirty="0">
                <a:solidFill>
                  <a:srgbClr val="6600FF"/>
                </a:solidFill>
                <a:latin typeface="Times New Roman" pitchFamily="18" charset="0"/>
                <a:cs typeface="Times New Roman" pitchFamily="18" charset="0"/>
              </a:rPr>
              <a:t>BHUBANESWAR</a:t>
            </a:r>
            <a:r>
              <a:rPr b="1" spc="-65" dirty="0">
                <a:solidFill>
                  <a:srgbClr val="66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b="1" spc="-60" dirty="0">
                <a:solidFill>
                  <a:srgbClr val="6600FF"/>
                </a:solidFill>
                <a:latin typeface="Times New Roman" pitchFamily="18" charset="0"/>
                <a:cs typeface="Times New Roman" pitchFamily="18" charset="0"/>
              </a:rPr>
              <a:t>REGION</a:t>
            </a:r>
            <a:r>
              <a:rPr lang="en-US" b="1" spc="-60" dirty="0">
                <a:solidFill>
                  <a:srgbClr val="6600FF"/>
                </a:solidFill>
                <a:latin typeface="Times New Roman" pitchFamily="18" charset="0"/>
                <a:cs typeface="Times New Roman" pitchFamily="18" charset="0"/>
              </a:rPr>
              <a:t>- 1</a:t>
            </a:r>
          </a:p>
          <a:p>
            <a:pPr algn="ctr">
              <a:lnSpc>
                <a:spcPct val="100000"/>
              </a:lnSpc>
              <a:spcBef>
                <a:spcPts val="5"/>
              </a:spcBef>
            </a:pPr>
            <a:r>
              <a:rPr lang="en-US" b="1" spc="-60" dirty="0">
                <a:solidFill>
                  <a:srgbClr val="6600FF"/>
                </a:solidFill>
                <a:latin typeface="Times New Roman" pitchFamily="18" charset="0"/>
                <a:cs typeface="Times New Roman" pitchFamily="18" charset="0"/>
              </a:rPr>
              <a:t> GVTC –  INSPECTION SCHEDULE (Group 1)</a:t>
            </a:r>
            <a:endParaRPr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2AA17AF3-FA1F-77A7-71AF-CCF18F783C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3840" y="51470"/>
            <a:ext cx="1440160" cy="720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AB06BA93-5CDA-777F-B037-4F2C77D7906B}"/>
              </a:ext>
            </a:extLst>
          </p:cNvPr>
          <p:cNvCxnSpPr/>
          <p:nvPr/>
        </p:nvCxnSpPr>
        <p:spPr>
          <a:xfrm>
            <a:off x="14432" y="1203598"/>
            <a:ext cx="9144000" cy="0"/>
          </a:xfrm>
          <a:prstGeom prst="line">
            <a:avLst/>
          </a:prstGeom>
          <a:ln w="571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>
            <a:extLst>
              <a:ext uri="{FF2B5EF4-FFF2-40B4-BE49-F238E27FC236}">
                <a16:creationId xmlns:a16="http://schemas.microsoft.com/office/drawing/2014/main" id="{EF9663E0-02B0-2756-E9D7-17AEB1F44E8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2056" y="32657"/>
            <a:ext cx="792815" cy="7223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009754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4">
            <a:extLst>
              <a:ext uri="{FF2B5EF4-FFF2-40B4-BE49-F238E27FC236}">
                <a16:creationId xmlns:a16="http://schemas.microsoft.com/office/drawing/2014/main" id="{25C30CB7-4BFB-A190-5BAD-F23342F1034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1246692"/>
              </p:ext>
            </p:extLst>
          </p:nvPr>
        </p:nvGraphicFramePr>
        <p:xfrm>
          <a:off x="189770" y="1344914"/>
          <a:ext cx="8811386" cy="353108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2341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3797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4545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1407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39045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599891">
                <a:tc>
                  <a:txBody>
                    <a:bodyPr/>
                    <a:lstStyle/>
                    <a:p>
                      <a:pPr marL="91440" algn="ctr" fontAlgn="t">
                        <a:lnSpc>
                          <a:spcPct val="100000"/>
                        </a:lnSpc>
                        <a:spcBef>
                          <a:spcPts val="545"/>
                        </a:spcBef>
                      </a:pPr>
                      <a:r>
                        <a:rPr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  <a:ea typeface="+mn-ea"/>
                          <a:cs typeface="+mn-cs"/>
                        </a:rPr>
                        <a:t>Sl. No</a:t>
                      </a:r>
                    </a:p>
                  </a:txBody>
                  <a:tcPr marL="0" marR="0" marT="69215" marB="0" anchor="ctr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91440" algn="ctr" fontAlgn="t">
                        <a:lnSpc>
                          <a:spcPct val="100000"/>
                        </a:lnSpc>
                        <a:spcBef>
                          <a:spcPts val="545"/>
                        </a:spcBef>
                      </a:pPr>
                      <a:r>
                        <a:rPr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  <a:ea typeface="+mn-ea"/>
                          <a:cs typeface="+mn-cs"/>
                        </a:rPr>
                        <a:t>Name of Mine</a:t>
                      </a:r>
                    </a:p>
                  </a:txBody>
                  <a:tcPr marL="0" marR="0" marT="69215" marB="0" anchor="ctr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91440" algn="ctr" fontAlgn="t">
                        <a:lnSpc>
                          <a:spcPct val="100000"/>
                        </a:lnSpc>
                        <a:spcBef>
                          <a:spcPts val="545"/>
                        </a:spcBef>
                      </a:pPr>
                      <a:r>
                        <a:rPr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  <a:ea typeface="+mn-ea"/>
                          <a:cs typeface="+mn-cs"/>
                        </a:rPr>
                        <a:t>Name of the Owner</a:t>
                      </a:r>
                    </a:p>
                  </a:txBody>
                  <a:tcPr marL="0" marR="0" marT="69215" marB="0" anchor="ctr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91440" algn="ctr" fontAlgn="t">
                        <a:lnSpc>
                          <a:spcPct val="100000"/>
                        </a:lnSpc>
                        <a:spcBef>
                          <a:spcPts val="545"/>
                        </a:spcBef>
                      </a:pPr>
                      <a:r>
                        <a:rPr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  <a:ea typeface="+mn-ea"/>
                          <a:cs typeface="+mn-cs"/>
                        </a:rPr>
                        <a:t>Date of Inspection</a:t>
                      </a:r>
                    </a:p>
                  </a:txBody>
                  <a:tcPr marL="0" marR="0" marT="69215" marB="0" anchor="ctr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91440" algn="ctr" fontAlgn="t">
                        <a:lnSpc>
                          <a:spcPct val="100000"/>
                        </a:lnSpc>
                        <a:spcBef>
                          <a:spcPts val="545"/>
                        </a:spcBef>
                      </a:pPr>
                      <a:r>
                        <a:rPr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  <a:ea typeface="+mn-ea"/>
                          <a:cs typeface="+mn-cs"/>
                        </a:rPr>
                        <a:t>Inspection Team</a:t>
                      </a:r>
                    </a:p>
                  </a:txBody>
                  <a:tcPr marL="0" marR="0" marT="69215" marB="0" anchor="ctr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55279">
                <a:tc>
                  <a:txBody>
                    <a:bodyPr/>
                    <a:lstStyle/>
                    <a:p>
                      <a:pPr marL="91440" algn="ctr" fontAlgn="t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>
                      <a:solidFill>
                        <a:srgbClr val="000000"/>
                      </a:solidFill>
                      <a:prstDash val="soli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91440" algn="l" fontAlgn="t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  <a:ea typeface="+mn-ea"/>
                          <a:cs typeface="+mn-cs"/>
                        </a:rPr>
                        <a:t>JINDAL STEEL AND POWER LIMITED(JSPL)/KASIA IRON AND DOLOMITE MINES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91440" algn="l" fontAlgn="t"/>
                      <a:r>
                        <a:rPr lang="en-I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  <a:ea typeface="+mn-ea"/>
                          <a:cs typeface="+mn-cs"/>
                        </a:rPr>
                        <a:t>SAYABALI (THAKURANI)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91440" algn="l" fontAlgn="t"/>
                      <a:r>
                        <a:rPr lang="en-I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  <a:ea typeface="+mn-ea"/>
                          <a:cs typeface="+mn-cs"/>
                        </a:rPr>
                        <a:t>11-11-2024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6">
                  <a:txBody>
                    <a:bodyPr/>
                    <a:lstStyle/>
                    <a:p>
                      <a:pPr marL="91440" marR="0" lvl="0" indent="0" algn="l" defTabSz="914400" eaLnBrk="1" fontAlgn="t" latinLnBrk="0" hangingPunct="1">
                        <a:lnSpc>
                          <a:spcPct val="100000"/>
                        </a:lnSpc>
                        <a:spcBef>
                          <a:spcPts val="45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i="0" u="none" strike="noStrike" noProof="0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  <a:ea typeface="+mn-ea"/>
                          <a:cs typeface="+mn-cs"/>
                        </a:rPr>
                        <a:t>1) Convenor- Neeraj Kumar </a:t>
                      </a:r>
                    </a:p>
                    <a:p>
                      <a:pPr marL="91440" marR="0" lvl="0" indent="0" algn="l" defTabSz="914400" eaLnBrk="1" fontAlgn="t" latinLnBrk="0" hangingPunct="1">
                        <a:lnSpc>
                          <a:spcPct val="100000"/>
                        </a:lnSpc>
                        <a:spcBef>
                          <a:spcPts val="45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i="0" u="none" strike="noStrike" noProof="0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  <a:ea typeface="+mn-ea"/>
                          <a:cs typeface="+mn-cs"/>
                        </a:rPr>
                        <a:t>Company- TATA Steel, Joda</a:t>
                      </a:r>
                    </a:p>
                    <a:p>
                      <a:pPr marL="91440" marR="0" lvl="0" indent="0" algn="l" defTabSz="914400" eaLnBrk="1" fontAlgn="t" latinLnBrk="0" hangingPunct="1">
                        <a:lnSpc>
                          <a:spcPct val="100000"/>
                        </a:lnSpc>
                        <a:spcBef>
                          <a:spcPts val="45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i="0" u="none" strike="noStrike" noProof="0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  <a:ea typeface="+mn-ea"/>
                          <a:cs typeface="+mn-cs"/>
                        </a:rPr>
                        <a:t>Mobile number- 7633998340</a:t>
                      </a:r>
                    </a:p>
                    <a:p>
                      <a:pPr marL="91440" marR="0" lvl="0" indent="0" algn="l" defTabSz="914400" eaLnBrk="1" fontAlgn="t" latinLnBrk="0" hangingPunct="1">
                        <a:lnSpc>
                          <a:spcPct val="100000"/>
                        </a:lnSpc>
                        <a:spcBef>
                          <a:spcPts val="45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b="1" i="0" u="none" strike="noStrike" noProof="0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  <a:ea typeface="+mn-ea"/>
                        <a:cs typeface="+mn-cs"/>
                      </a:endParaRPr>
                    </a:p>
                    <a:p>
                      <a:pPr marL="91440" marR="0" lvl="0" indent="0" algn="l" defTabSz="914400" eaLnBrk="1" fontAlgn="t" latinLnBrk="0" hangingPunct="1">
                        <a:lnSpc>
                          <a:spcPct val="100000"/>
                        </a:lnSpc>
                        <a:spcBef>
                          <a:spcPts val="45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b="1" i="0" u="none" strike="noStrike" noProof="0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  <a:ea typeface="+mn-ea"/>
                        <a:cs typeface="+mn-cs"/>
                      </a:endParaRPr>
                    </a:p>
                    <a:p>
                      <a:pPr marL="91440" marR="0" lvl="0" indent="0" algn="l" defTabSz="914400" eaLnBrk="1" fontAlgn="t" latinLnBrk="0" hangingPunct="1">
                        <a:lnSpc>
                          <a:spcPct val="100000"/>
                        </a:lnSpc>
                        <a:spcBef>
                          <a:spcPts val="45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i="0" u="none" strike="noStrike" noProof="0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  <a:ea typeface="+mn-ea"/>
                          <a:cs typeface="+mn-cs"/>
                        </a:rPr>
                        <a:t>2) Anay Krushna Dey</a:t>
                      </a:r>
                    </a:p>
                    <a:p>
                      <a:pPr marL="91440" marR="0" lvl="0" indent="0" algn="l" defTabSz="914400" eaLnBrk="1" fontAlgn="t" latinLnBrk="0" hangingPunct="1">
                        <a:lnSpc>
                          <a:spcPct val="100000"/>
                        </a:lnSpc>
                        <a:spcBef>
                          <a:spcPts val="45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i="0" u="none" strike="noStrike" noProof="0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  <a:ea typeface="+mn-ea"/>
                          <a:cs typeface="+mn-cs"/>
                        </a:rPr>
                        <a:t>Company- OMC, Kaliapani</a:t>
                      </a:r>
                    </a:p>
                    <a:p>
                      <a:pPr marL="91440" marR="0" lvl="0" indent="0" algn="l" defTabSz="914400" eaLnBrk="1" fontAlgn="t" latinLnBrk="0" hangingPunct="1">
                        <a:lnSpc>
                          <a:spcPct val="100000"/>
                        </a:lnSpc>
                        <a:spcBef>
                          <a:spcPts val="45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i="0" u="none" strike="noStrike" noProof="0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  <a:ea typeface="+mn-ea"/>
                          <a:cs typeface="+mn-cs"/>
                        </a:rPr>
                        <a:t>Mobile number- 7683938146</a:t>
                      </a:r>
                    </a:p>
                  </a:txBody>
                  <a:tcPr marL="0" marR="0" marT="7112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5599844"/>
                  </a:ext>
                </a:extLst>
              </a:tr>
              <a:tr h="450442">
                <a:tc>
                  <a:txBody>
                    <a:bodyPr/>
                    <a:lstStyle/>
                    <a:p>
                      <a:pPr marL="91440" algn="ctr" fontAlgn="t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 marL="9525" marR="9525" marT="9525" marB="0" anchor="ctr">
                    <a:lnL w="6350">
                      <a:solidFill>
                        <a:srgbClr val="000000"/>
                      </a:solidFill>
                      <a:prstDash val="soli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91440" algn="l" fontAlgn="t"/>
                      <a:r>
                        <a:rPr lang="en-I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  <a:ea typeface="+mn-ea"/>
                          <a:cs typeface="+mn-cs"/>
                        </a:rPr>
                        <a:t>JSW Steel Ltd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91440" algn="l" fontAlgn="t"/>
                      <a:r>
                        <a:rPr lang="en-I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  <a:ea typeface="+mn-ea"/>
                          <a:cs typeface="+mn-cs"/>
                        </a:rPr>
                        <a:t>Jajang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91440" algn="l" fontAlgn="t"/>
                      <a:r>
                        <a:rPr lang="en-I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  <a:ea typeface="+mn-ea"/>
                          <a:cs typeface="+mn-cs"/>
                        </a:rPr>
                        <a:t>12-11-2024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dirty="0"/>
                    </a:p>
                  </a:txBody>
                  <a:tcPr marL="0" marR="0" marT="711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32388">
                <a:tc>
                  <a:txBody>
                    <a:bodyPr/>
                    <a:lstStyle/>
                    <a:p>
                      <a:pPr marL="91440" algn="ctr" fontAlgn="t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  <a:ea typeface="+mn-ea"/>
                          <a:cs typeface="+mn-cs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>
                      <a:solidFill>
                        <a:srgbClr val="000000"/>
                      </a:solidFill>
                      <a:prstDash val="soli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91440" algn="l" fontAlgn="t"/>
                      <a:r>
                        <a:rPr lang="en-I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  <a:ea typeface="+mn-ea"/>
                          <a:cs typeface="+mn-cs"/>
                        </a:rPr>
                        <a:t>Debabrata Behera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91440" algn="l" fontAlgn="t"/>
                      <a:r>
                        <a:rPr lang="en-I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  <a:ea typeface="+mn-ea"/>
                          <a:cs typeface="+mn-cs"/>
                        </a:rPr>
                        <a:t>Siljora-Kalimati Iron &amp; Mn Mines 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91440" algn="l" fontAlgn="t"/>
                      <a:r>
                        <a:rPr lang="en-I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  <a:ea typeface="+mn-ea"/>
                          <a:cs typeface="+mn-cs"/>
                        </a:rPr>
                        <a:t>13-11-2024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61829585"/>
                  </a:ext>
                </a:extLst>
              </a:tr>
              <a:tr h="506658">
                <a:tc>
                  <a:txBody>
                    <a:bodyPr/>
                    <a:lstStyle/>
                    <a:p>
                      <a:pPr marL="91440" algn="ctr" fontAlgn="t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  <a:ea typeface="+mn-ea"/>
                          <a:cs typeface="+mn-cs"/>
                        </a:rPr>
                        <a:t>4</a:t>
                      </a:r>
                    </a:p>
                  </a:txBody>
                  <a:tcPr marL="9525" marR="9525" marT="9525" marB="0" anchor="ctr">
                    <a:lnL w="6350">
                      <a:solidFill>
                        <a:srgbClr val="000000"/>
                      </a:solidFill>
                      <a:prstDash val="soli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91440" algn="l" fontAlgn="t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  <a:ea typeface="+mn-ea"/>
                          <a:cs typeface="+mn-cs"/>
                        </a:rPr>
                        <a:t>Indian Metals and Ferro Alloys Ltd. 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91440" algn="l" fontAlgn="t"/>
                      <a:r>
                        <a:rPr lang="en-I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  <a:ea typeface="+mn-ea"/>
                          <a:cs typeface="+mn-cs"/>
                        </a:rPr>
                        <a:t>Sukinda Mines (Chromite), Kaliapani, Jajpur. 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91440" algn="l" fontAlgn="t"/>
                      <a:r>
                        <a:rPr lang="en-I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  <a:ea typeface="+mn-ea"/>
                          <a:cs typeface="+mn-cs"/>
                        </a:rPr>
                        <a:t>15-11-2024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7112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9772">
                <a:tc>
                  <a:txBody>
                    <a:bodyPr/>
                    <a:lstStyle/>
                    <a:p>
                      <a:pPr marL="91440" algn="ctr" fontAlgn="t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  <a:ea typeface="+mn-ea"/>
                          <a:cs typeface="+mn-cs"/>
                        </a:rPr>
                        <a:t>5</a:t>
                      </a:r>
                    </a:p>
                  </a:txBody>
                  <a:tcPr marL="9525" marR="9525" marT="9525" marB="0" anchor="ctr">
                    <a:lnL w="6350">
                      <a:solidFill>
                        <a:srgbClr val="000000"/>
                      </a:solidFill>
                      <a:prstDash val="soli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91440" algn="l" fontAlgn="t"/>
                      <a:r>
                        <a:rPr lang="en-I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  <a:ea typeface="+mn-ea"/>
                          <a:cs typeface="+mn-cs"/>
                        </a:rPr>
                        <a:t>Ferro Alloys Corporation Limited 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91440" algn="l" fontAlgn="t"/>
                      <a:r>
                        <a:rPr lang="en-IN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  <a:ea typeface="+mn-ea"/>
                          <a:cs typeface="+mn-cs"/>
                        </a:rPr>
                        <a:t>Kathapal</a:t>
                      </a:r>
                      <a:endParaRPr lang="en-IN" sz="11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  <a:ea typeface="+mn-ea"/>
                        <a:cs typeface="+mn-cs"/>
                      </a:endParaRP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91440" algn="l" fontAlgn="t"/>
                      <a:r>
                        <a:rPr lang="en-I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  <a:ea typeface="+mn-ea"/>
                          <a:cs typeface="+mn-cs"/>
                        </a:rPr>
                        <a:t>16-11-2024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marL="91440" marR="0" lvl="0" indent="0" algn="l" defTabSz="914400" eaLnBrk="1" fontAlgn="t" latinLnBrk="0" hangingPunct="1">
                        <a:lnSpc>
                          <a:spcPct val="100000"/>
                        </a:lnSpc>
                        <a:spcBef>
                          <a:spcPts val="45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100" b="0" i="0" u="none" strike="noStrike" noProof="0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7112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6688656"/>
                  </a:ext>
                </a:extLst>
              </a:tr>
              <a:tr h="506658">
                <a:tc>
                  <a:txBody>
                    <a:bodyPr/>
                    <a:lstStyle/>
                    <a:p>
                      <a:pPr marL="91440" algn="ctr" fontAlgn="t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  <a:ea typeface="+mn-ea"/>
                          <a:cs typeface="+mn-cs"/>
                        </a:rPr>
                        <a:t>6</a:t>
                      </a:r>
                    </a:p>
                  </a:txBody>
                  <a:tcPr marL="9525" marR="9525" marT="9525" marB="0" anchor="ctr">
                    <a:lnL w="6350">
                      <a:solidFill>
                        <a:srgbClr val="000000"/>
                      </a:solidFill>
                      <a:prstDash val="soli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91440" algn="l" fontAlgn="t"/>
                      <a:r>
                        <a:rPr lang="en-I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  <a:ea typeface="+mn-ea"/>
                          <a:cs typeface="+mn-cs"/>
                        </a:rPr>
                        <a:t>M/s IREL (India) Limited, Orissa Sands Complex (OSCOM)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91440" algn="l" fontAlgn="t"/>
                      <a:r>
                        <a:rPr lang="en-I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  <a:ea typeface="+mn-ea"/>
                          <a:cs typeface="+mn-cs"/>
                        </a:rPr>
                        <a:t>At/Po: </a:t>
                      </a:r>
                      <a:r>
                        <a:rPr lang="en-IN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  <a:ea typeface="+mn-ea"/>
                          <a:cs typeface="+mn-cs"/>
                        </a:rPr>
                        <a:t>Matikhalo</a:t>
                      </a:r>
                      <a:r>
                        <a:rPr lang="en-I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  <a:ea typeface="+mn-ea"/>
                          <a:cs typeface="+mn-cs"/>
                        </a:rPr>
                        <a:t>, </a:t>
                      </a:r>
                      <a:r>
                        <a:rPr lang="en-IN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  <a:ea typeface="+mn-ea"/>
                          <a:cs typeface="+mn-cs"/>
                        </a:rPr>
                        <a:t>Chatrapur</a:t>
                      </a:r>
                      <a:r>
                        <a:rPr lang="en-I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  <a:ea typeface="+mn-ea"/>
                          <a:cs typeface="+mn-cs"/>
                        </a:rPr>
                        <a:t>, Ganjam-761045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91440" algn="l" fontAlgn="t"/>
                      <a:r>
                        <a:rPr lang="en-I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  <a:ea typeface="+mn-ea"/>
                          <a:cs typeface="+mn-cs"/>
                        </a:rPr>
                        <a:t>18-11-2024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marL="91440" marR="0" lvl="0" indent="0" algn="l" defTabSz="914400" eaLnBrk="1" fontAlgn="t" latinLnBrk="0" hangingPunct="1">
                        <a:lnSpc>
                          <a:spcPct val="100000"/>
                        </a:lnSpc>
                        <a:spcBef>
                          <a:spcPts val="45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100" b="0" i="0" u="none" strike="noStrike" noProof="0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7112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81980199"/>
                  </a:ext>
                </a:extLst>
              </a:tr>
            </a:tbl>
          </a:graphicData>
        </a:graphic>
      </p:graphicFrame>
      <p:sp>
        <p:nvSpPr>
          <p:cNvPr id="3" name="object 2">
            <a:extLst>
              <a:ext uri="{FF2B5EF4-FFF2-40B4-BE49-F238E27FC236}">
                <a16:creationId xmlns:a16="http://schemas.microsoft.com/office/drawing/2014/main" id="{27D90243-A633-7962-7532-183EB641B075}"/>
              </a:ext>
            </a:extLst>
          </p:cNvPr>
          <p:cNvSpPr txBox="1"/>
          <p:nvPr/>
        </p:nvSpPr>
        <p:spPr>
          <a:xfrm>
            <a:off x="142844" y="79324"/>
            <a:ext cx="8858312" cy="982961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0" marR="119380" algn="ctr">
              <a:lnSpc>
                <a:spcPct val="150100"/>
              </a:lnSpc>
              <a:spcBef>
                <a:spcPts val="100"/>
              </a:spcBef>
            </a:pPr>
            <a:r>
              <a:rPr lang="en-US" b="1" spc="3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42</a:t>
            </a:r>
            <a:r>
              <a:rPr lang="en-US" b="1" spc="30" baseline="30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nd</a:t>
            </a:r>
            <a:r>
              <a:rPr lang="en-US" b="1" spc="3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b="1" spc="-15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ANNUAL</a:t>
            </a:r>
            <a:r>
              <a:rPr lang="en-US" b="1" spc="-11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b="1" spc="-1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MINES  </a:t>
            </a:r>
            <a:r>
              <a:rPr lang="en-US" b="1" spc="-165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SAFETY  </a:t>
            </a:r>
            <a:r>
              <a:rPr lang="en-US" b="1" spc="-175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WEEK  </a:t>
            </a:r>
            <a:r>
              <a:rPr lang="en-US" b="1" spc="-145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CELEBRATION </a:t>
            </a:r>
            <a:r>
              <a:rPr lang="en-US" b="1" spc="17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b="1" spc="4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2024</a:t>
            </a:r>
          </a:p>
          <a:p>
            <a:pPr algn="ctr">
              <a:lnSpc>
                <a:spcPct val="100000"/>
              </a:lnSpc>
              <a:spcBef>
                <a:spcPts val="5"/>
              </a:spcBef>
            </a:pPr>
            <a:r>
              <a:rPr lang="en-US" b="1" spc="-65" dirty="0">
                <a:solidFill>
                  <a:srgbClr val="6600FF"/>
                </a:solidFill>
                <a:latin typeface="Times New Roman" pitchFamily="18" charset="0"/>
                <a:cs typeface="Times New Roman" pitchFamily="18" charset="0"/>
              </a:rPr>
              <a:t>BHUBANESWAR</a:t>
            </a:r>
            <a:r>
              <a:rPr b="1" spc="-65" dirty="0">
                <a:solidFill>
                  <a:srgbClr val="66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b="1" spc="-60" dirty="0">
                <a:solidFill>
                  <a:srgbClr val="6600FF"/>
                </a:solidFill>
                <a:latin typeface="Times New Roman" pitchFamily="18" charset="0"/>
                <a:cs typeface="Times New Roman" pitchFamily="18" charset="0"/>
              </a:rPr>
              <a:t>REGION</a:t>
            </a:r>
            <a:r>
              <a:rPr lang="en-US" b="1" spc="-60" dirty="0">
                <a:solidFill>
                  <a:srgbClr val="6600FF"/>
                </a:solidFill>
                <a:latin typeface="Times New Roman" pitchFamily="18" charset="0"/>
                <a:cs typeface="Times New Roman" pitchFamily="18" charset="0"/>
              </a:rPr>
              <a:t>- 1</a:t>
            </a:r>
          </a:p>
          <a:p>
            <a:pPr algn="ctr">
              <a:lnSpc>
                <a:spcPct val="100000"/>
              </a:lnSpc>
              <a:spcBef>
                <a:spcPts val="5"/>
              </a:spcBef>
            </a:pPr>
            <a:r>
              <a:rPr lang="en-US" b="1" spc="-60" dirty="0">
                <a:solidFill>
                  <a:srgbClr val="6600FF"/>
                </a:solidFill>
                <a:latin typeface="Times New Roman" pitchFamily="18" charset="0"/>
                <a:cs typeface="Times New Roman" pitchFamily="18" charset="0"/>
              </a:rPr>
              <a:t> GVTC –  INSPECTION SCHEDULE (Group 2)</a:t>
            </a:r>
            <a:endParaRPr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2AA17AF3-FA1F-77A7-71AF-CCF18F783C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3840" y="51470"/>
            <a:ext cx="1440160" cy="720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AB06BA93-5CDA-777F-B037-4F2C77D7906B}"/>
              </a:ext>
            </a:extLst>
          </p:cNvPr>
          <p:cNvCxnSpPr/>
          <p:nvPr/>
        </p:nvCxnSpPr>
        <p:spPr>
          <a:xfrm>
            <a:off x="14432" y="1203598"/>
            <a:ext cx="9144000" cy="0"/>
          </a:xfrm>
          <a:prstGeom prst="line">
            <a:avLst/>
          </a:prstGeom>
          <a:ln w="571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>
            <a:extLst>
              <a:ext uri="{FF2B5EF4-FFF2-40B4-BE49-F238E27FC236}">
                <a16:creationId xmlns:a16="http://schemas.microsoft.com/office/drawing/2014/main" id="{81B28D0C-7E1D-9934-C6F3-DD43D98EA40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2056" y="32657"/>
            <a:ext cx="792815" cy="7223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47554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object 16"/>
          <p:cNvSpPr txBox="1"/>
          <p:nvPr/>
        </p:nvSpPr>
        <p:spPr>
          <a:xfrm>
            <a:off x="611560" y="963297"/>
            <a:ext cx="8136904" cy="32297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0" marR="119380" lvl="0" indent="0" algn="ctr" defTabSz="914400" rtl="0" eaLnBrk="1" fontAlgn="auto" latinLnBrk="0" hangingPunct="1">
              <a:lnSpc>
                <a:spcPct val="1501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800" b="1" i="0" u="none" strike="noStrike" kern="1200" cap="none" spc="3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127000" marR="119380" lvl="0" indent="0" algn="ctr" defTabSz="914400" rtl="0" eaLnBrk="1" fontAlgn="auto" latinLnBrk="0" hangingPunct="1">
              <a:lnSpc>
                <a:spcPct val="1501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800" b="1" spc="3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Mines Inspection Schedule</a:t>
            </a:r>
          </a:p>
          <a:p>
            <a:pPr marL="127000" marR="119380" lvl="0" indent="0" algn="ctr" defTabSz="914400" rtl="0" eaLnBrk="1" fontAlgn="auto" latinLnBrk="0" hangingPunct="1">
              <a:lnSpc>
                <a:spcPct val="1501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3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Region -1</a:t>
            </a:r>
            <a:endParaRPr kumimoji="0" sz="4800" b="0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pic>
        <p:nvPicPr>
          <p:cNvPr id="2" name="Picture 2">
            <a:extLst>
              <a:ext uri="{FF2B5EF4-FFF2-40B4-BE49-F238E27FC236}">
                <a16:creationId xmlns:a16="http://schemas.microsoft.com/office/drawing/2014/main" id="{3F0CB4D0-4C84-4381-3AF9-E665C32399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3840" y="51470"/>
            <a:ext cx="1440160" cy="720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2AE37A2B-741D-94C6-1980-FAB83728638E}"/>
              </a:ext>
            </a:extLst>
          </p:cNvPr>
          <p:cNvCxnSpPr/>
          <p:nvPr/>
        </p:nvCxnSpPr>
        <p:spPr>
          <a:xfrm>
            <a:off x="0" y="843558"/>
            <a:ext cx="9144000" cy="0"/>
          </a:xfrm>
          <a:prstGeom prst="line">
            <a:avLst/>
          </a:prstGeom>
          <a:ln w="571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2">
            <a:extLst>
              <a:ext uri="{FF2B5EF4-FFF2-40B4-BE49-F238E27FC236}">
                <a16:creationId xmlns:a16="http://schemas.microsoft.com/office/drawing/2014/main" id="{5A202E69-DA76-A901-8C78-44169918BC3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2056" y="32657"/>
            <a:ext cx="792815" cy="7223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319000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4">
            <a:extLst>
              <a:ext uri="{FF2B5EF4-FFF2-40B4-BE49-F238E27FC236}">
                <a16:creationId xmlns:a16="http://schemas.microsoft.com/office/drawing/2014/main" id="{25C30CB7-4BFB-A190-5BAD-F23342F1034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73183003"/>
              </p:ext>
            </p:extLst>
          </p:nvPr>
        </p:nvGraphicFramePr>
        <p:xfrm>
          <a:off x="189770" y="1494332"/>
          <a:ext cx="8811386" cy="345368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2341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3797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4545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1407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39045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882778">
                <a:tc>
                  <a:txBody>
                    <a:bodyPr/>
                    <a:lstStyle/>
                    <a:p>
                      <a:pPr marL="91440" algn="ctr" fontAlgn="t">
                        <a:lnSpc>
                          <a:spcPct val="100000"/>
                        </a:lnSpc>
                        <a:spcBef>
                          <a:spcPts val="545"/>
                        </a:spcBef>
                      </a:pPr>
                      <a:r>
                        <a:rPr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  <a:ea typeface="+mn-ea"/>
                          <a:cs typeface="+mn-cs"/>
                        </a:rPr>
                        <a:t>Sl. No</a:t>
                      </a:r>
                    </a:p>
                  </a:txBody>
                  <a:tcPr marL="0" marR="0" marT="69215" marB="0" anchor="ctr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91440" algn="ctr" fontAlgn="t">
                        <a:lnSpc>
                          <a:spcPct val="100000"/>
                        </a:lnSpc>
                        <a:spcBef>
                          <a:spcPts val="545"/>
                        </a:spcBef>
                      </a:pPr>
                      <a:r>
                        <a:rPr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  <a:ea typeface="+mn-ea"/>
                          <a:cs typeface="+mn-cs"/>
                        </a:rPr>
                        <a:t>Name of Mine</a:t>
                      </a:r>
                    </a:p>
                  </a:txBody>
                  <a:tcPr marL="0" marR="0" marT="69215" marB="0" anchor="ctr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91440" algn="ctr" fontAlgn="t">
                        <a:lnSpc>
                          <a:spcPct val="100000"/>
                        </a:lnSpc>
                        <a:spcBef>
                          <a:spcPts val="545"/>
                        </a:spcBef>
                      </a:pPr>
                      <a:r>
                        <a:rPr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  <a:ea typeface="+mn-ea"/>
                          <a:cs typeface="+mn-cs"/>
                        </a:rPr>
                        <a:t>Name of the Owner</a:t>
                      </a:r>
                    </a:p>
                  </a:txBody>
                  <a:tcPr marL="0" marR="0" marT="69215" marB="0" anchor="ctr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91440" algn="ctr" fontAlgn="t">
                        <a:lnSpc>
                          <a:spcPct val="100000"/>
                        </a:lnSpc>
                        <a:spcBef>
                          <a:spcPts val="545"/>
                        </a:spcBef>
                      </a:pPr>
                      <a:r>
                        <a:rPr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  <a:ea typeface="+mn-ea"/>
                          <a:cs typeface="+mn-cs"/>
                        </a:rPr>
                        <a:t>Date of Inspection</a:t>
                      </a:r>
                    </a:p>
                  </a:txBody>
                  <a:tcPr marL="0" marR="0" marT="69215" marB="0" anchor="ctr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91440" algn="ctr" fontAlgn="t">
                        <a:lnSpc>
                          <a:spcPct val="100000"/>
                        </a:lnSpc>
                        <a:spcBef>
                          <a:spcPts val="545"/>
                        </a:spcBef>
                      </a:pPr>
                      <a:r>
                        <a:rPr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  <a:ea typeface="+mn-ea"/>
                          <a:cs typeface="+mn-cs"/>
                        </a:rPr>
                        <a:t>Inspection Team</a:t>
                      </a:r>
                    </a:p>
                  </a:txBody>
                  <a:tcPr marL="0" marR="0" marT="69215" marB="0" anchor="ctr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92400">
                <a:tc>
                  <a:txBody>
                    <a:bodyPr/>
                    <a:lstStyle/>
                    <a:p>
                      <a:pPr marL="91440" algn="ctr" fontAlgn="t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>
                      <a:solidFill>
                        <a:srgbClr val="000000"/>
                      </a:solidFill>
                      <a:prstDash val="soli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l" fontAlgn="b"/>
                      <a:r>
                        <a:rPr lang="en-I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  <a:ea typeface="+mn-ea"/>
                          <a:cs typeface="+mn-cs"/>
                        </a:rPr>
                        <a:t>  SAIL, RSP, BIM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l" fontAlgn="b"/>
                      <a:r>
                        <a:rPr lang="en-I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  <a:ea typeface="+mn-ea"/>
                          <a:cs typeface="+mn-cs"/>
                        </a:rPr>
                        <a:t>  BIM, Tensa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91440" algn="l" fontAlgn="t">
                        <a:lnSpc>
                          <a:spcPct val="100000"/>
                        </a:lnSpc>
                        <a:spcBef>
                          <a:spcPts val="660"/>
                        </a:spcBef>
                      </a:pPr>
                      <a:r>
                        <a:rPr lang="en-I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  <a:ea typeface="+mn-ea"/>
                          <a:cs typeface="+mn-cs"/>
                        </a:rPr>
                        <a:t>18-11-2024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4">
                  <a:txBody>
                    <a:bodyPr/>
                    <a:lstStyle/>
                    <a:p>
                      <a:pPr marL="91440" marR="0" lvl="0" indent="0" algn="l" defTabSz="914400" eaLnBrk="1" fontAlgn="t" latinLnBrk="0" hangingPunct="1">
                        <a:lnSpc>
                          <a:spcPct val="100000"/>
                        </a:lnSpc>
                        <a:spcBef>
                          <a:spcPts val="45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i="0" u="none" strike="noStrike" noProof="0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  <a:ea typeface="+mn-ea"/>
                          <a:cs typeface="+mn-cs"/>
                        </a:rPr>
                        <a:t>1) Convenor- Amulya Kumar Barik</a:t>
                      </a:r>
                    </a:p>
                    <a:p>
                      <a:pPr marL="91440" marR="0" lvl="0" indent="0" algn="l" defTabSz="914400" eaLnBrk="1" fontAlgn="t" latinLnBrk="0" hangingPunct="1">
                        <a:lnSpc>
                          <a:spcPct val="100000"/>
                        </a:lnSpc>
                        <a:spcBef>
                          <a:spcPts val="45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i="0" u="none" strike="noStrike" noProof="0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  <a:ea typeface="+mn-ea"/>
                          <a:cs typeface="+mn-cs"/>
                        </a:rPr>
                        <a:t>Company- BSL, Birmitrapur</a:t>
                      </a:r>
                    </a:p>
                    <a:p>
                      <a:pPr marL="91440" marR="0" lvl="0" indent="0" algn="l" defTabSz="914400" eaLnBrk="1" fontAlgn="t" latinLnBrk="0" hangingPunct="1">
                        <a:lnSpc>
                          <a:spcPct val="100000"/>
                        </a:lnSpc>
                        <a:spcBef>
                          <a:spcPts val="45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i="0" u="none" strike="noStrike" noProof="0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  <a:ea typeface="+mn-ea"/>
                          <a:cs typeface="+mn-cs"/>
                        </a:rPr>
                        <a:t>Mobile number- 8596851091</a:t>
                      </a:r>
                    </a:p>
                    <a:p>
                      <a:pPr marL="91440" marR="0" lvl="0" indent="0" algn="l" defTabSz="914400" eaLnBrk="1" fontAlgn="t" latinLnBrk="0" hangingPunct="1">
                        <a:lnSpc>
                          <a:spcPct val="100000"/>
                        </a:lnSpc>
                        <a:spcBef>
                          <a:spcPts val="45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b="1" i="0" u="none" strike="noStrike" noProof="0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  <a:ea typeface="+mn-ea"/>
                        <a:cs typeface="+mn-cs"/>
                      </a:endParaRPr>
                    </a:p>
                    <a:p>
                      <a:pPr marL="91440" marR="0" lvl="0" indent="0" algn="l" defTabSz="914400" eaLnBrk="1" fontAlgn="t" latinLnBrk="0" hangingPunct="1">
                        <a:lnSpc>
                          <a:spcPct val="100000"/>
                        </a:lnSpc>
                        <a:spcBef>
                          <a:spcPts val="45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b="1" i="0" u="none" strike="noStrike" noProof="0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  <a:ea typeface="+mn-ea"/>
                        <a:cs typeface="+mn-cs"/>
                      </a:endParaRPr>
                    </a:p>
                    <a:p>
                      <a:pPr marL="91440" marR="0" lvl="0" indent="0" algn="l" defTabSz="914400" eaLnBrk="1" fontAlgn="t" latinLnBrk="0" hangingPunct="1">
                        <a:lnSpc>
                          <a:spcPct val="100000"/>
                        </a:lnSpc>
                        <a:spcBef>
                          <a:spcPts val="45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b="1" i="0" u="none" strike="noStrike" noProof="0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  <a:ea typeface="+mn-ea"/>
                        <a:cs typeface="+mn-cs"/>
                      </a:endParaRPr>
                    </a:p>
                    <a:p>
                      <a:pPr marL="91440" marR="0" lvl="0" indent="0" algn="l" defTabSz="914400" eaLnBrk="1" fontAlgn="t" latinLnBrk="0" hangingPunct="1">
                        <a:lnSpc>
                          <a:spcPct val="100000"/>
                        </a:lnSpc>
                        <a:spcBef>
                          <a:spcPts val="45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b="1" i="0" u="none" strike="noStrike" noProof="0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i="0" u="none" strike="noStrike" noProof="0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  <a:ea typeface="+mn-ea"/>
                          <a:cs typeface="+mn-cs"/>
                        </a:rPr>
                        <a:t>2. </a:t>
                      </a:r>
                      <a:r>
                        <a:rPr lang="en-US" sz="12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Arindam Mitra</a:t>
                      </a:r>
                    </a:p>
                    <a:p>
                      <a:pPr marL="0" marR="0" lvl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i="0" u="none" strike="noStrike" noProof="0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  <a:ea typeface="+mn-ea"/>
                          <a:cs typeface="+mn-cs"/>
                        </a:rPr>
                        <a:t>Company- DCPL, </a:t>
                      </a:r>
                      <a:r>
                        <a:rPr lang="en-US" sz="1200" b="1" i="0" u="none" strike="noStrike" noProof="0" dirty="0" err="1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  <a:ea typeface="+mn-ea"/>
                          <a:cs typeface="+mn-cs"/>
                        </a:rPr>
                        <a:t>Lanjiberna</a:t>
                      </a:r>
                      <a:r>
                        <a:rPr lang="en-US" sz="1200" b="1" i="0" u="none" strike="noStrike" noProof="0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  <a:ea typeface="+mn-ea"/>
                          <a:cs typeface="+mn-cs"/>
                        </a:rPr>
                        <a:t>.</a:t>
                      </a:r>
                      <a:endParaRPr lang="en-US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  <a:p>
                      <a:r>
                        <a:rPr lang="en-US" sz="12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(Mob. No.- 9124571402)</a:t>
                      </a:r>
                      <a:endParaRPr lang="en-US" sz="1200" b="1" i="0" u="none" strike="noStrike" noProof="0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  <a:ea typeface="+mn-ea"/>
                        <a:cs typeface="+mn-cs"/>
                      </a:endParaRPr>
                    </a:p>
                    <a:p>
                      <a:pPr marL="91440" marR="0" lvl="0" indent="0" algn="l" defTabSz="914400" eaLnBrk="1" fontAlgn="t" latinLnBrk="0" hangingPunct="1">
                        <a:lnSpc>
                          <a:spcPct val="100000"/>
                        </a:lnSpc>
                        <a:spcBef>
                          <a:spcPts val="45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b="1" i="0" u="none" strike="noStrike" noProof="0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  <a:ea typeface="+mn-ea"/>
                        <a:cs typeface="+mn-cs"/>
                      </a:endParaRPr>
                    </a:p>
                    <a:p>
                      <a:pPr marL="91440" marR="0" lvl="0" indent="0" algn="l" defTabSz="914400" eaLnBrk="1" fontAlgn="t" latinLnBrk="0" hangingPunct="1">
                        <a:lnSpc>
                          <a:spcPct val="100000"/>
                        </a:lnSpc>
                        <a:spcBef>
                          <a:spcPts val="45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b="1" i="0" u="none" strike="noStrike" noProof="0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7112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5599844"/>
                  </a:ext>
                </a:extLst>
              </a:tr>
              <a:tr h="667284">
                <a:tc>
                  <a:txBody>
                    <a:bodyPr/>
                    <a:lstStyle/>
                    <a:p>
                      <a:pPr marL="91440" algn="ctr" fontAlgn="t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 marL="9525" marR="9525" marT="9525" marB="0" anchor="ctr">
                    <a:lnL w="6350">
                      <a:solidFill>
                        <a:srgbClr val="000000"/>
                      </a:solidFill>
                      <a:prstDash val="soli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l" fontAlgn="b"/>
                      <a:r>
                        <a:rPr lang="en-I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  <a:ea typeface="+mn-ea"/>
                          <a:cs typeface="+mn-cs"/>
                        </a:rPr>
                        <a:t>  RUNGTA SONS PRIVATE LIMITED 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  <a:ea typeface="+mn-ea"/>
                          <a:cs typeface="+mn-cs"/>
                        </a:rPr>
                        <a:t>  SANINDPUR IRON AND BAUXITE MINES 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91440" algn="l" fontAlgn="t">
                        <a:lnSpc>
                          <a:spcPct val="100000"/>
                        </a:lnSpc>
                        <a:spcBef>
                          <a:spcPts val="660"/>
                        </a:spcBef>
                      </a:pP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  <a:ea typeface="+mn-ea"/>
                          <a:cs typeface="+mn-cs"/>
                        </a:rPr>
                        <a:t>19-11-2024</a:t>
                      </a:r>
                    </a:p>
                  </a:txBody>
                  <a:tcPr marL="0" marR="0" marT="844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dirty="0"/>
                    </a:p>
                  </a:txBody>
                  <a:tcPr marL="0" marR="0" marT="711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20739">
                <a:tc>
                  <a:txBody>
                    <a:bodyPr/>
                    <a:lstStyle/>
                    <a:p>
                      <a:pPr marL="91440" algn="ctr" fontAlgn="t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  <a:ea typeface="+mn-ea"/>
                          <a:cs typeface="+mn-cs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>
                      <a:solidFill>
                        <a:srgbClr val="000000"/>
                      </a:solidFill>
                      <a:prstDash val="soli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l" fontAlgn="b"/>
                      <a:r>
                        <a:rPr lang="en-I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  <a:ea typeface="+mn-ea"/>
                          <a:cs typeface="+mn-cs"/>
                        </a:rPr>
                        <a:t>  Utkal Alumina International Limited 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l" fontAlgn="b"/>
                      <a:r>
                        <a:rPr lang="en-I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  <a:ea typeface="+mn-ea"/>
                          <a:cs typeface="+mn-cs"/>
                        </a:rPr>
                        <a:t>  At Baphlimali Bauxite Mine premises 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91440" marR="0" lvl="0" indent="0" algn="l" defTabSz="914400" eaLnBrk="1" fontAlgn="t" latinLnBrk="0" hangingPunct="1">
                        <a:lnSpc>
                          <a:spcPct val="100000"/>
                        </a:lnSpc>
                        <a:spcBef>
                          <a:spcPts val="66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  <a:ea typeface="+mn-ea"/>
                          <a:cs typeface="+mn-cs"/>
                        </a:rPr>
                        <a:t>21-11-2024</a:t>
                      </a:r>
                    </a:p>
                  </a:txBody>
                  <a:tcPr marL="0" marR="0" marT="844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61829585"/>
                  </a:ext>
                </a:extLst>
              </a:tr>
              <a:tr h="890479">
                <a:tc>
                  <a:txBody>
                    <a:bodyPr/>
                    <a:lstStyle/>
                    <a:p>
                      <a:pPr marL="91440" algn="ctr" fontAlgn="t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  <a:ea typeface="+mn-ea"/>
                          <a:cs typeface="+mn-cs"/>
                        </a:rPr>
                        <a:t>4</a:t>
                      </a:r>
                    </a:p>
                  </a:txBody>
                  <a:tcPr marL="9525" marR="9525" marT="9525" marB="0" anchor="ctr">
                    <a:lnL w="6350">
                      <a:solidFill>
                        <a:srgbClr val="000000"/>
                      </a:solidFill>
                      <a:prstDash val="soli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l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  <a:ea typeface="+mn-ea"/>
                          <a:cs typeface="+mn-cs"/>
                        </a:rPr>
                        <a:t>  Panchpatmali ( Central &amp; North) Bauxite   Mine, M/S NALCO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l" fontAlgn="ctr"/>
                      <a:r>
                        <a:rPr lang="en-I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  <a:ea typeface="+mn-ea"/>
                          <a:cs typeface="+mn-cs"/>
                        </a:rPr>
                        <a:t>  Panchpatmali ( Central &amp; North) Bauxite Mine , </a:t>
                      </a:r>
                      <a:r>
                        <a:rPr lang="en-IN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  <a:ea typeface="+mn-ea"/>
                          <a:cs typeface="+mn-cs"/>
                        </a:rPr>
                        <a:t>Damanjodi</a:t>
                      </a:r>
                      <a:r>
                        <a:rPr lang="en-I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  <a:ea typeface="+mn-ea"/>
                          <a:cs typeface="+mn-cs"/>
                        </a:rPr>
                        <a:t>, Koraput 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91440" marR="0" lvl="0" indent="0" algn="l" defTabSz="914400" eaLnBrk="1" fontAlgn="t" latinLnBrk="0" hangingPunct="1">
                        <a:lnSpc>
                          <a:spcPct val="100000"/>
                        </a:lnSpc>
                        <a:spcBef>
                          <a:spcPts val="66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  <a:ea typeface="+mn-ea"/>
                          <a:cs typeface="+mn-cs"/>
                        </a:rPr>
                        <a:t>22-11-2024</a:t>
                      </a:r>
                    </a:p>
                  </a:txBody>
                  <a:tcPr marL="0" marR="0" marT="850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7112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3" name="object 2">
            <a:extLst>
              <a:ext uri="{FF2B5EF4-FFF2-40B4-BE49-F238E27FC236}">
                <a16:creationId xmlns:a16="http://schemas.microsoft.com/office/drawing/2014/main" id="{27D90243-A633-7962-7532-183EB641B075}"/>
              </a:ext>
            </a:extLst>
          </p:cNvPr>
          <p:cNvSpPr txBox="1"/>
          <p:nvPr/>
        </p:nvSpPr>
        <p:spPr>
          <a:xfrm>
            <a:off x="142844" y="79324"/>
            <a:ext cx="8858312" cy="982961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0" marR="119380" algn="ctr">
              <a:lnSpc>
                <a:spcPct val="150100"/>
              </a:lnSpc>
              <a:spcBef>
                <a:spcPts val="100"/>
              </a:spcBef>
            </a:pPr>
            <a:r>
              <a:rPr lang="en-US" b="1" spc="3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42</a:t>
            </a:r>
            <a:r>
              <a:rPr lang="en-US" b="1" spc="30" baseline="30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nd</a:t>
            </a:r>
            <a:r>
              <a:rPr lang="en-US" b="1" spc="3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b="1" spc="-15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ANNUAL</a:t>
            </a:r>
            <a:r>
              <a:rPr lang="en-US" b="1" spc="-11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b="1" spc="-1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MINES  </a:t>
            </a:r>
            <a:r>
              <a:rPr lang="en-US" b="1" spc="-165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SAFETY  </a:t>
            </a:r>
            <a:r>
              <a:rPr lang="en-US" b="1" spc="-175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WEEK  </a:t>
            </a:r>
            <a:r>
              <a:rPr lang="en-US" b="1" spc="-145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CELEBRATION </a:t>
            </a:r>
            <a:r>
              <a:rPr lang="en-US" b="1" spc="17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b="1" spc="4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2024</a:t>
            </a:r>
          </a:p>
          <a:p>
            <a:pPr algn="ctr">
              <a:lnSpc>
                <a:spcPct val="100000"/>
              </a:lnSpc>
              <a:spcBef>
                <a:spcPts val="5"/>
              </a:spcBef>
            </a:pPr>
            <a:r>
              <a:rPr lang="en-US" b="1" spc="-65" dirty="0">
                <a:solidFill>
                  <a:srgbClr val="6600FF"/>
                </a:solidFill>
                <a:latin typeface="Times New Roman" pitchFamily="18" charset="0"/>
                <a:cs typeface="Times New Roman" pitchFamily="18" charset="0"/>
              </a:rPr>
              <a:t>BHUBANESWAR</a:t>
            </a:r>
            <a:r>
              <a:rPr b="1" spc="-65" dirty="0">
                <a:solidFill>
                  <a:srgbClr val="66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b="1" spc="-60" dirty="0">
                <a:solidFill>
                  <a:srgbClr val="6600FF"/>
                </a:solidFill>
                <a:latin typeface="Times New Roman" pitchFamily="18" charset="0"/>
                <a:cs typeface="Times New Roman" pitchFamily="18" charset="0"/>
              </a:rPr>
              <a:t>REGION</a:t>
            </a:r>
            <a:r>
              <a:rPr lang="en-US" b="1" spc="-60" dirty="0">
                <a:solidFill>
                  <a:srgbClr val="6600FF"/>
                </a:solidFill>
                <a:latin typeface="Times New Roman" pitchFamily="18" charset="0"/>
                <a:cs typeface="Times New Roman" pitchFamily="18" charset="0"/>
              </a:rPr>
              <a:t> -2</a:t>
            </a:r>
          </a:p>
          <a:p>
            <a:pPr algn="ctr">
              <a:lnSpc>
                <a:spcPct val="100000"/>
              </a:lnSpc>
              <a:spcBef>
                <a:spcPts val="5"/>
              </a:spcBef>
            </a:pPr>
            <a:r>
              <a:rPr lang="en-US" b="1" spc="-60" dirty="0">
                <a:solidFill>
                  <a:srgbClr val="6600FF"/>
                </a:solidFill>
                <a:latin typeface="Times New Roman" pitchFamily="18" charset="0"/>
                <a:cs typeface="Times New Roman" pitchFamily="18" charset="0"/>
              </a:rPr>
              <a:t> GVTC –  INSPECTION SCHEDULE (Group 3)</a:t>
            </a:r>
            <a:endParaRPr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2AA17AF3-FA1F-77A7-71AF-CCF18F783C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3840" y="51470"/>
            <a:ext cx="1440160" cy="720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AB06BA93-5CDA-777F-B037-4F2C77D7906B}"/>
              </a:ext>
            </a:extLst>
          </p:cNvPr>
          <p:cNvCxnSpPr/>
          <p:nvPr/>
        </p:nvCxnSpPr>
        <p:spPr>
          <a:xfrm>
            <a:off x="14432" y="1203598"/>
            <a:ext cx="9144000" cy="0"/>
          </a:xfrm>
          <a:prstGeom prst="line">
            <a:avLst/>
          </a:prstGeom>
          <a:ln w="571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>
            <a:extLst>
              <a:ext uri="{FF2B5EF4-FFF2-40B4-BE49-F238E27FC236}">
                <a16:creationId xmlns:a16="http://schemas.microsoft.com/office/drawing/2014/main" id="{D2B2394E-1ED2-D8E3-9329-4A2DDDE853D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2056" y="32657"/>
            <a:ext cx="792815" cy="7223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030187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object 16"/>
          <p:cNvSpPr txBox="1"/>
          <p:nvPr/>
        </p:nvSpPr>
        <p:spPr>
          <a:xfrm>
            <a:off x="683568" y="1707654"/>
            <a:ext cx="7560840" cy="17617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0" marR="119380" lvl="0" indent="0" algn="ctr" defTabSz="914400" rtl="0" eaLnBrk="1" fontAlgn="auto" latinLnBrk="0" hangingPunct="1">
              <a:lnSpc>
                <a:spcPct val="1501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b="1" spc="3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OHC</a:t>
            </a:r>
            <a:r>
              <a:rPr kumimoji="0" lang="en-US" sz="4000" b="1" i="0" u="none" strike="noStrike" kern="1200" cap="none" spc="3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– Inspection Schedule</a:t>
            </a:r>
          </a:p>
          <a:p>
            <a:pPr marL="127000" marR="119380" lvl="0" indent="0" algn="ctr" defTabSz="914400" rtl="0" eaLnBrk="1" fontAlgn="auto" latinLnBrk="0" hangingPunct="1">
              <a:lnSpc>
                <a:spcPct val="1501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b="1" spc="3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Regions 1&amp;2</a:t>
            </a:r>
            <a:endParaRPr kumimoji="0" lang="en-US" sz="4000" b="1" i="0" u="none" strike="noStrike" kern="1200" cap="none" spc="3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pic>
        <p:nvPicPr>
          <p:cNvPr id="2" name="Picture 2">
            <a:extLst>
              <a:ext uri="{FF2B5EF4-FFF2-40B4-BE49-F238E27FC236}">
                <a16:creationId xmlns:a16="http://schemas.microsoft.com/office/drawing/2014/main" id="{3F0CB4D0-4C84-4381-3AF9-E665C32399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3840" y="51470"/>
            <a:ext cx="1440160" cy="720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2AE37A2B-741D-94C6-1980-FAB83728638E}"/>
              </a:ext>
            </a:extLst>
          </p:cNvPr>
          <p:cNvCxnSpPr/>
          <p:nvPr/>
        </p:nvCxnSpPr>
        <p:spPr>
          <a:xfrm>
            <a:off x="0" y="843558"/>
            <a:ext cx="9144000" cy="0"/>
          </a:xfrm>
          <a:prstGeom prst="line">
            <a:avLst/>
          </a:prstGeom>
          <a:ln w="571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2">
            <a:extLst>
              <a:ext uri="{FF2B5EF4-FFF2-40B4-BE49-F238E27FC236}">
                <a16:creationId xmlns:a16="http://schemas.microsoft.com/office/drawing/2014/main" id="{0ADB0D68-795C-31C7-E5BA-C06CEF83B76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2056" y="32657"/>
            <a:ext cx="792815" cy="7223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808924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4">
            <a:extLst>
              <a:ext uri="{FF2B5EF4-FFF2-40B4-BE49-F238E27FC236}">
                <a16:creationId xmlns:a16="http://schemas.microsoft.com/office/drawing/2014/main" id="{25C30CB7-4BFB-A190-5BAD-F23342F1034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27200619"/>
              </p:ext>
            </p:extLst>
          </p:nvPr>
        </p:nvGraphicFramePr>
        <p:xfrm>
          <a:off x="216181" y="1314567"/>
          <a:ext cx="8784975" cy="360309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215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3037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6799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8177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38328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582335">
                <a:tc>
                  <a:txBody>
                    <a:bodyPr/>
                    <a:lstStyle/>
                    <a:p>
                      <a:pPr marL="91440" algn="ctr" fontAlgn="t">
                        <a:lnSpc>
                          <a:spcPct val="100000"/>
                        </a:lnSpc>
                        <a:spcBef>
                          <a:spcPts val="545"/>
                        </a:spcBef>
                      </a:pPr>
                      <a:r>
                        <a:rPr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  <a:ea typeface="+mn-ea"/>
                          <a:cs typeface="+mn-cs"/>
                        </a:rPr>
                        <a:t>Sl. No</a:t>
                      </a:r>
                    </a:p>
                  </a:txBody>
                  <a:tcPr marL="0" marR="0" marT="69215" marB="0" anchor="ctr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91440" algn="ctr" fontAlgn="t">
                        <a:lnSpc>
                          <a:spcPct val="100000"/>
                        </a:lnSpc>
                        <a:spcBef>
                          <a:spcPts val="545"/>
                        </a:spcBef>
                      </a:pPr>
                      <a:r>
                        <a:rPr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  <a:ea typeface="+mn-ea"/>
                          <a:cs typeface="+mn-cs"/>
                        </a:rPr>
                        <a:t>Name of </a:t>
                      </a:r>
                      <a:r>
                        <a:rPr lang="en-IN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  <a:ea typeface="+mn-ea"/>
                          <a:cs typeface="+mn-cs"/>
                        </a:rPr>
                        <a:t>Company</a:t>
                      </a:r>
                      <a:endParaRPr sz="1100" b="1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69215" marB="0" anchor="ctr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91440" algn="ctr" fontAlgn="t">
                        <a:lnSpc>
                          <a:spcPct val="100000"/>
                        </a:lnSpc>
                        <a:spcBef>
                          <a:spcPts val="545"/>
                        </a:spcBef>
                      </a:pPr>
                      <a:r>
                        <a:rPr lang="en-IN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  <a:ea typeface="+mn-ea"/>
                          <a:cs typeface="+mn-cs"/>
                        </a:rPr>
                        <a:t>Location of OHC</a:t>
                      </a:r>
                      <a:endParaRPr sz="1100" b="1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69215" marB="0" anchor="ctr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91440" algn="ctr" fontAlgn="t">
                        <a:lnSpc>
                          <a:spcPct val="100000"/>
                        </a:lnSpc>
                        <a:spcBef>
                          <a:spcPts val="545"/>
                        </a:spcBef>
                      </a:pPr>
                      <a:r>
                        <a:rPr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  <a:ea typeface="+mn-ea"/>
                          <a:cs typeface="+mn-cs"/>
                        </a:rPr>
                        <a:t>Date of Inspection</a:t>
                      </a:r>
                    </a:p>
                  </a:txBody>
                  <a:tcPr marL="0" marR="0" marT="69215" marB="0" anchor="ctr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91440" algn="ctr" fontAlgn="t">
                        <a:lnSpc>
                          <a:spcPct val="100000"/>
                        </a:lnSpc>
                        <a:spcBef>
                          <a:spcPts val="545"/>
                        </a:spcBef>
                      </a:pPr>
                      <a:r>
                        <a:rPr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  <a:ea typeface="+mn-ea"/>
                          <a:cs typeface="+mn-cs"/>
                        </a:rPr>
                        <a:t>Inspection Team</a:t>
                      </a:r>
                    </a:p>
                  </a:txBody>
                  <a:tcPr marL="0" marR="0" marT="69215" marB="0" anchor="ctr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4819">
                <a:tc>
                  <a:txBody>
                    <a:bodyPr/>
                    <a:lstStyle/>
                    <a:p>
                      <a:pPr marL="91440" algn="ctr" fontAlgn="t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>
                      <a:solidFill>
                        <a:srgbClr val="000000"/>
                      </a:solidFill>
                      <a:prstDash val="soli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91440" algn="l" fontAlgn="t"/>
                      <a:r>
                        <a:rPr lang="it-IT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  <a:ea typeface="+mn-ea"/>
                          <a:cs typeface="+mn-cs"/>
                        </a:rPr>
                        <a:t>Tata Steel Ltd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91440" algn="l" fontAlgn="t"/>
                      <a:r>
                        <a:rPr lang="en-I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  <a:ea typeface="+mn-ea"/>
                          <a:cs typeface="+mn-cs"/>
                        </a:rPr>
                        <a:t>Joda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11-11-2024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7">
                  <a:txBody>
                    <a:bodyPr/>
                    <a:lstStyle/>
                    <a:p>
                      <a:pPr marL="91440" marR="0" lvl="0" indent="0" algn="l" defTabSz="914400" eaLnBrk="1" fontAlgn="t" latinLnBrk="0" hangingPunct="1">
                        <a:lnSpc>
                          <a:spcPct val="100000"/>
                        </a:lnSpc>
                        <a:spcBef>
                          <a:spcPts val="45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i="0" u="none" strike="noStrike" noProof="0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  <a:ea typeface="+mn-ea"/>
                          <a:cs typeface="+mn-cs"/>
                        </a:rPr>
                        <a:t>1) Convenor- </a:t>
                      </a:r>
                      <a:r>
                        <a:rPr lang="en-US" sz="1200" b="1" i="0" u="none" strike="noStrike" noProof="0" dirty="0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Aptos Narrow" panose="020B0004020202020204" pitchFamily="34" charset="0"/>
                          <a:ea typeface="+mn-ea"/>
                          <a:cs typeface="+mn-cs"/>
                        </a:rPr>
                        <a:t>Dr. Saroj Kumar </a:t>
                      </a:r>
                      <a:r>
                        <a:rPr lang="en-US" sz="1200" b="1" i="0" u="none" strike="noStrike" noProof="0" dirty="0" err="1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Aptos Narrow" panose="020B0004020202020204" pitchFamily="34" charset="0"/>
                          <a:ea typeface="+mn-ea"/>
                          <a:cs typeface="+mn-cs"/>
                        </a:rPr>
                        <a:t>Badapanda</a:t>
                      </a:r>
                      <a:endParaRPr lang="en-US" sz="1200" b="1" i="0" u="none" strike="noStrike" noProof="0" dirty="0">
                        <a:solidFill>
                          <a:srgbClr val="000000"/>
                        </a:solidFill>
                        <a:effectLst/>
                        <a:highlight>
                          <a:srgbClr val="FFFF00"/>
                        </a:highlight>
                        <a:latin typeface="Aptos Narrow" panose="020B0004020202020204" pitchFamily="34" charset="0"/>
                        <a:ea typeface="+mn-ea"/>
                        <a:cs typeface="+mn-cs"/>
                      </a:endParaRPr>
                    </a:p>
                    <a:p>
                      <a:pPr marL="91440" marR="0" lvl="0" indent="0" algn="l" defTabSz="914400" eaLnBrk="1" fontAlgn="t" latinLnBrk="0" hangingPunct="1">
                        <a:lnSpc>
                          <a:spcPct val="100000"/>
                        </a:lnSpc>
                        <a:spcBef>
                          <a:spcPts val="45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i="0" u="none" strike="noStrike" noProof="0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  <a:ea typeface="+mn-ea"/>
                          <a:cs typeface="+mn-cs"/>
                        </a:rPr>
                        <a:t>Company- Jindal Stainless Limited</a:t>
                      </a:r>
                    </a:p>
                    <a:p>
                      <a:pPr marL="91440" marR="0" lvl="0" indent="0" algn="l" defTabSz="914400" eaLnBrk="1" fontAlgn="t" latinLnBrk="0" hangingPunct="1">
                        <a:lnSpc>
                          <a:spcPct val="100000"/>
                        </a:lnSpc>
                        <a:spcBef>
                          <a:spcPts val="45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i="0" u="none" strike="noStrike" noProof="0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  <a:ea typeface="+mn-ea"/>
                          <a:cs typeface="+mn-cs"/>
                        </a:rPr>
                        <a:t>Mobile number- 9938250084</a:t>
                      </a:r>
                    </a:p>
                    <a:p>
                      <a:pPr marL="91440" marR="0" lvl="0" indent="0" algn="l" defTabSz="914400" eaLnBrk="1" fontAlgn="t" latinLnBrk="0" hangingPunct="1">
                        <a:lnSpc>
                          <a:spcPct val="100000"/>
                        </a:lnSpc>
                        <a:spcBef>
                          <a:spcPts val="45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b="1" i="0" u="none" strike="noStrike" noProof="0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  <a:ea typeface="+mn-ea"/>
                        <a:cs typeface="+mn-cs"/>
                      </a:endParaRPr>
                    </a:p>
                    <a:p>
                      <a:pPr marL="91440" marR="0" lvl="0" indent="0" algn="l" defTabSz="914400" eaLnBrk="1" fontAlgn="t" latinLnBrk="0" hangingPunct="1">
                        <a:lnSpc>
                          <a:spcPct val="100000"/>
                        </a:lnSpc>
                        <a:spcBef>
                          <a:spcPts val="45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b="1" i="0" u="none" strike="noStrike" noProof="0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  <a:ea typeface="+mn-ea"/>
                        <a:cs typeface="+mn-cs"/>
                      </a:endParaRPr>
                    </a:p>
                    <a:p>
                      <a:pPr marL="91440" marR="0" lvl="0" indent="0" algn="l" defTabSz="914400" eaLnBrk="1" fontAlgn="t" latinLnBrk="0" hangingPunct="1">
                        <a:lnSpc>
                          <a:spcPct val="100000"/>
                        </a:lnSpc>
                        <a:spcBef>
                          <a:spcPts val="45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b="1" i="0" u="none" strike="noStrike" noProof="0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  <a:ea typeface="+mn-ea"/>
                        <a:cs typeface="+mn-cs"/>
                      </a:endParaRPr>
                    </a:p>
                    <a:p>
                      <a:pPr marL="91440" marR="0" lvl="0" indent="0" algn="l" defTabSz="914400" eaLnBrk="1" fontAlgn="t" latinLnBrk="0" hangingPunct="1">
                        <a:lnSpc>
                          <a:spcPct val="100000"/>
                        </a:lnSpc>
                        <a:spcBef>
                          <a:spcPts val="45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i="0" u="none" strike="noStrike" noProof="0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  <a:ea typeface="+mn-ea"/>
                          <a:cs typeface="+mn-cs"/>
                        </a:rPr>
                        <a:t>2) </a:t>
                      </a:r>
                      <a:r>
                        <a:rPr lang="en-US" sz="1200" b="1" i="0" u="none" strike="noStrike" noProof="0" dirty="0">
                          <a:solidFill>
                            <a:srgbClr val="000000"/>
                          </a:solidFill>
                          <a:effectLst/>
                          <a:highlight>
                            <a:srgbClr val="00FF00"/>
                          </a:highlight>
                          <a:latin typeface="Aptos Narrow" panose="020B0004020202020204" pitchFamily="34" charset="0"/>
                          <a:ea typeface="+mn-ea"/>
                          <a:cs typeface="+mn-cs"/>
                        </a:rPr>
                        <a:t>Vishnu Prasad Dash</a:t>
                      </a:r>
                    </a:p>
                    <a:p>
                      <a:pPr marL="91440" marR="0" lvl="0" indent="0" algn="l" defTabSz="914400" eaLnBrk="1" fontAlgn="t" latinLnBrk="0" hangingPunct="1">
                        <a:lnSpc>
                          <a:spcPct val="100000"/>
                        </a:lnSpc>
                        <a:spcBef>
                          <a:spcPts val="45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i="0" u="none" strike="noStrike" noProof="0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  <a:ea typeface="+mn-ea"/>
                          <a:cs typeface="+mn-cs"/>
                        </a:rPr>
                        <a:t>Company- SAIL, Bolani</a:t>
                      </a:r>
                    </a:p>
                    <a:p>
                      <a:pPr marL="91440" marR="0" lvl="0" indent="0" algn="l" defTabSz="914400" eaLnBrk="1" fontAlgn="t" latinLnBrk="0" hangingPunct="1">
                        <a:lnSpc>
                          <a:spcPct val="100000"/>
                        </a:lnSpc>
                        <a:spcBef>
                          <a:spcPts val="45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i="0" u="none" strike="noStrike" noProof="0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  <a:ea typeface="+mn-ea"/>
                          <a:cs typeface="+mn-cs"/>
                        </a:rPr>
                        <a:t>Mobile number- 8895502712</a:t>
                      </a:r>
                      <a:endParaRPr lang="en-US" sz="1100" b="1" i="0" u="none" strike="noStrike" noProof="0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7112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5599844"/>
                  </a:ext>
                </a:extLst>
              </a:tr>
              <a:tr h="440182">
                <a:tc>
                  <a:txBody>
                    <a:bodyPr/>
                    <a:lstStyle/>
                    <a:p>
                      <a:pPr marL="91440" algn="ctr" fontAlgn="t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 marL="9525" marR="9525" marT="9525" marB="0" anchor="ctr">
                    <a:lnL w="6350">
                      <a:solidFill>
                        <a:srgbClr val="000000"/>
                      </a:solidFill>
                      <a:prstDash val="soli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91440" algn="l" fontAlgn="t"/>
                      <a:r>
                        <a:rPr lang="en-I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  <a:ea typeface="+mn-ea"/>
                          <a:cs typeface="+mn-cs"/>
                        </a:rPr>
                        <a:t> Katamati Iron </a:t>
                      </a:r>
                      <a:r>
                        <a:rPr lang="en-IN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  <a:ea typeface="+mn-ea"/>
                          <a:cs typeface="+mn-cs"/>
                        </a:rPr>
                        <a:t>Mine,Tata</a:t>
                      </a:r>
                      <a:r>
                        <a:rPr lang="en-I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  <a:ea typeface="+mn-ea"/>
                          <a:cs typeface="+mn-cs"/>
                        </a:rPr>
                        <a:t> Steel Limited 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91440" algn="l" fontAlgn="t"/>
                      <a:r>
                        <a:rPr lang="en-IN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  <a:ea typeface="+mn-ea"/>
                          <a:cs typeface="+mn-cs"/>
                        </a:rPr>
                        <a:t>Noamundi</a:t>
                      </a:r>
                      <a:r>
                        <a:rPr lang="en-I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  <a:ea typeface="+mn-ea"/>
                          <a:cs typeface="+mn-cs"/>
                        </a:rPr>
                        <a:t> 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12-11-2024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dirty="0"/>
                    </a:p>
                  </a:txBody>
                  <a:tcPr marL="0" marR="0" marT="711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40182">
                <a:tc>
                  <a:txBody>
                    <a:bodyPr/>
                    <a:lstStyle/>
                    <a:p>
                      <a:pPr marL="91440" algn="ctr" fontAlgn="t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  <a:ea typeface="+mn-ea"/>
                          <a:cs typeface="+mn-cs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>
                      <a:solidFill>
                        <a:srgbClr val="000000"/>
                      </a:solidFill>
                      <a:prstDash val="soli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91440" algn="l" fontAlgn="t"/>
                      <a:r>
                        <a:rPr lang="en-I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  <a:ea typeface="+mn-ea"/>
                          <a:cs typeface="+mn-cs"/>
                        </a:rPr>
                        <a:t>Utkal Polyclinic, EZMA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91440" algn="l" fontAlgn="t"/>
                      <a:r>
                        <a:rPr lang="en-I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  <a:ea typeface="+mn-ea"/>
                          <a:cs typeface="+mn-cs"/>
                        </a:rPr>
                        <a:t>Barbil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13-11-2024</a:t>
                      </a:r>
                    </a:p>
                    <a:p>
                      <a:pPr algn="ctr" fontAlgn="b"/>
                      <a:endParaRPr lang="en-IN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35589340"/>
                  </a:ext>
                </a:extLst>
              </a:tr>
              <a:tr h="440182">
                <a:tc>
                  <a:txBody>
                    <a:bodyPr/>
                    <a:lstStyle/>
                    <a:p>
                      <a:pPr marL="91440" algn="ctr" fontAlgn="t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  <a:ea typeface="+mn-ea"/>
                          <a:cs typeface="+mn-cs"/>
                        </a:rPr>
                        <a:t>4</a:t>
                      </a:r>
                    </a:p>
                  </a:txBody>
                  <a:tcPr marL="9525" marR="9525" marT="9525" marB="0" anchor="ctr">
                    <a:lnL w="6350">
                      <a:solidFill>
                        <a:srgbClr val="000000"/>
                      </a:solidFill>
                      <a:prstDash val="soli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91440" algn="l" fontAlgn="t"/>
                      <a:r>
                        <a:rPr lang="en-I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  <a:ea typeface="+mn-ea"/>
                          <a:cs typeface="+mn-cs"/>
                        </a:rPr>
                        <a:t>Odisha Mining Corporation Limited.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91440" algn="l" fontAlgn="t"/>
                      <a:r>
                        <a:rPr lang="en-I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  <a:ea typeface="+mn-ea"/>
                          <a:cs typeface="+mn-cs"/>
                        </a:rPr>
                        <a:t>GVTC, Jilling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14-11-2024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64551932"/>
                  </a:ext>
                </a:extLst>
              </a:tr>
              <a:tr h="601067">
                <a:tc>
                  <a:txBody>
                    <a:bodyPr/>
                    <a:lstStyle/>
                    <a:p>
                      <a:pPr marL="91440" algn="ctr" fontAlgn="t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  <a:ea typeface="+mn-ea"/>
                          <a:cs typeface="+mn-cs"/>
                        </a:rPr>
                        <a:t>5</a:t>
                      </a:r>
                    </a:p>
                  </a:txBody>
                  <a:tcPr marL="9525" marR="9525" marT="9525" marB="0" anchor="ctr">
                    <a:lnL w="6350">
                      <a:solidFill>
                        <a:srgbClr val="000000"/>
                      </a:solidFill>
                      <a:prstDash val="soli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91440" algn="l" fontAlgn="t"/>
                      <a:r>
                        <a:rPr lang="sv-S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  <a:ea typeface="+mn-ea"/>
                          <a:cs typeface="+mn-cs"/>
                        </a:rPr>
                        <a:t>GANDHAMARDAN IRON ORE MINES, BLOCK-A &amp; BLOCK-B, OMC LTD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91440" algn="l" fontAlgn="t"/>
                      <a:r>
                        <a:rPr lang="en-I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  <a:ea typeface="+mn-ea"/>
                          <a:cs typeface="+mn-cs"/>
                        </a:rPr>
                        <a:t>GVTC, Gandhamardan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15-11-2024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61829585"/>
                  </a:ext>
                </a:extLst>
              </a:tr>
              <a:tr h="371122">
                <a:tc>
                  <a:txBody>
                    <a:bodyPr/>
                    <a:lstStyle/>
                    <a:p>
                      <a:pPr marL="91440" algn="ctr" fontAlgn="t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  <a:ea typeface="+mn-ea"/>
                          <a:cs typeface="+mn-cs"/>
                        </a:rPr>
                        <a:t>6</a:t>
                      </a:r>
                    </a:p>
                  </a:txBody>
                  <a:tcPr marL="9525" marR="9525" marT="9525" marB="0" anchor="ctr">
                    <a:lnL w="6350">
                      <a:solidFill>
                        <a:srgbClr val="000000"/>
                      </a:solidFill>
                      <a:prstDash val="soli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91440" algn="l" fontAlgn="t"/>
                      <a:r>
                        <a:rPr lang="en-I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  <a:ea typeface="+mn-ea"/>
                          <a:cs typeface="+mn-cs"/>
                        </a:rPr>
                        <a:t>Tata steel limited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91440" algn="l" fontAlgn="t"/>
                      <a:r>
                        <a:rPr lang="en-I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  <a:ea typeface="+mn-ea"/>
                          <a:cs typeface="+mn-cs"/>
                        </a:rPr>
                        <a:t>Sukinda Chromite mines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18-11-2024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7112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03210">
                <a:tc>
                  <a:txBody>
                    <a:bodyPr/>
                    <a:lstStyle/>
                    <a:p>
                      <a:pPr marL="91440" algn="ctr" fontAlgn="t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  <a:ea typeface="+mn-ea"/>
                          <a:cs typeface="+mn-cs"/>
                        </a:rPr>
                        <a:t>7</a:t>
                      </a:r>
                    </a:p>
                  </a:txBody>
                  <a:tcPr marL="9525" marR="9525" marT="9525" marB="0" anchor="ctr">
                    <a:lnL w="6350">
                      <a:solidFill>
                        <a:srgbClr val="000000"/>
                      </a:solidFill>
                      <a:prstDash val="soli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91440" algn="l" fontAlgn="t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  <a:ea typeface="+mn-ea"/>
                          <a:cs typeface="+mn-cs"/>
                        </a:rPr>
                        <a:t>M/s. Odisha Mining Corporation Ltd.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91440" algn="l" fontAlgn="t"/>
                      <a:r>
                        <a:rPr lang="en-I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  <a:ea typeface="+mn-ea"/>
                          <a:cs typeface="+mn-cs"/>
                        </a:rPr>
                        <a:t>Kaliapani 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19-11-2024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marL="91440" marR="0" lvl="0" indent="0" algn="l" defTabSz="914400" eaLnBrk="1" fontAlgn="t" latinLnBrk="0" hangingPunct="1">
                        <a:lnSpc>
                          <a:spcPct val="100000"/>
                        </a:lnSpc>
                        <a:spcBef>
                          <a:spcPts val="45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100" b="0" i="0" u="none" strike="noStrike" noProof="0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7112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6688656"/>
                  </a:ext>
                </a:extLst>
              </a:tr>
            </a:tbl>
          </a:graphicData>
        </a:graphic>
      </p:graphicFrame>
      <p:sp>
        <p:nvSpPr>
          <p:cNvPr id="3" name="object 2">
            <a:extLst>
              <a:ext uri="{FF2B5EF4-FFF2-40B4-BE49-F238E27FC236}">
                <a16:creationId xmlns:a16="http://schemas.microsoft.com/office/drawing/2014/main" id="{27D90243-A633-7962-7532-183EB641B075}"/>
              </a:ext>
            </a:extLst>
          </p:cNvPr>
          <p:cNvSpPr txBox="1"/>
          <p:nvPr/>
        </p:nvSpPr>
        <p:spPr>
          <a:xfrm>
            <a:off x="142844" y="79324"/>
            <a:ext cx="8858312" cy="982961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0" marR="119380" lvl="0" indent="0" algn="ctr" defTabSz="914400" rtl="0" eaLnBrk="1" fontAlgn="auto" latinLnBrk="0" hangingPunct="1">
              <a:lnSpc>
                <a:spcPct val="1501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3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42</a:t>
            </a:r>
            <a:r>
              <a:rPr kumimoji="0" lang="en-US" sz="1800" b="1" i="0" u="none" strike="noStrike" kern="1200" cap="none" spc="30" normalizeH="0" baseline="3000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nd</a:t>
            </a:r>
            <a:r>
              <a:rPr kumimoji="0" lang="en-US" sz="1800" b="1" i="0" u="none" strike="noStrike" kern="1200" cap="none" spc="3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 </a:t>
            </a:r>
            <a:r>
              <a:rPr kumimoji="0" lang="en-US" sz="1800" b="1" i="0" u="none" strike="noStrike" kern="1200" cap="none" spc="-15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ANNUAL</a:t>
            </a:r>
            <a:r>
              <a:rPr kumimoji="0" lang="en-US" sz="1800" b="1" i="0" u="none" strike="noStrike" kern="1200" cap="none" spc="-11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  </a:t>
            </a:r>
            <a:r>
              <a:rPr kumimoji="0" lang="en-US" sz="1800" b="1" i="0" u="none" strike="noStrike" kern="1200" cap="none" spc="-1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MINES  </a:t>
            </a:r>
            <a:r>
              <a:rPr kumimoji="0" lang="en-US" sz="1800" b="1" i="0" u="none" strike="noStrike" kern="1200" cap="none" spc="-165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SAFETY  </a:t>
            </a:r>
            <a:r>
              <a:rPr kumimoji="0" lang="en-US" sz="1800" b="1" i="0" u="none" strike="noStrike" kern="1200" cap="none" spc="-175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WEEK  </a:t>
            </a:r>
            <a:r>
              <a:rPr kumimoji="0" lang="en-US" sz="1800" b="1" i="0" u="none" strike="noStrike" kern="1200" cap="none" spc="-145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CELEBRATION </a:t>
            </a:r>
            <a:r>
              <a:rPr kumimoji="0" lang="en-US" sz="1800" b="1" i="0" u="none" strike="noStrike" kern="1200" cap="none" spc="17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-</a:t>
            </a:r>
            <a:r>
              <a:rPr kumimoji="0" lang="en-US" sz="1800" b="1" i="0" u="none" strike="noStrike" kern="1200" cap="none" spc="4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2024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-65" normalizeH="0" baseline="0" noProof="0" dirty="0">
                <a:ln>
                  <a:noFill/>
                </a:ln>
                <a:solidFill>
                  <a:srgbClr val="66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BHUBANESWAR</a:t>
            </a:r>
            <a:r>
              <a:rPr kumimoji="0" sz="1800" b="1" i="0" u="none" strike="noStrike" kern="1200" cap="none" spc="-65" normalizeH="0" baseline="0" noProof="0" dirty="0">
                <a:ln>
                  <a:noFill/>
                </a:ln>
                <a:solidFill>
                  <a:srgbClr val="66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sz="1800" b="1" i="0" u="none" strike="noStrike" kern="1200" cap="none" spc="-60" normalizeH="0" baseline="0" noProof="0" dirty="0">
                <a:ln>
                  <a:noFill/>
                </a:ln>
                <a:solidFill>
                  <a:srgbClr val="66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REGION</a:t>
            </a:r>
            <a:r>
              <a:rPr kumimoji="0" lang="en-US" sz="1800" b="1" i="0" u="none" strike="noStrike" kern="1200" cap="none" spc="-60" normalizeH="0" baseline="0" noProof="0" dirty="0">
                <a:ln>
                  <a:noFill/>
                </a:ln>
                <a:solidFill>
                  <a:srgbClr val="66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- 1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-60" normalizeH="0" baseline="0" noProof="0" dirty="0">
                <a:ln>
                  <a:noFill/>
                </a:ln>
                <a:solidFill>
                  <a:srgbClr val="66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OHC –  INSPECTION SCHEDULE (Group 1)</a:t>
            </a: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2AA17AF3-FA1F-77A7-71AF-CCF18F783C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3840" y="51470"/>
            <a:ext cx="1440160" cy="720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AB06BA93-5CDA-777F-B037-4F2C77D7906B}"/>
              </a:ext>
            </a:extLst>
          </p:cNvPr>
          <p:cNvCxnSpPr/>
          <p:nvPr/>
        </p:nvCxnSpPr>
        <p:spPr>
          <a:xfrm>
            <a:off x="14432" y="1203598"/>
            <a:ext cx="9144000" cy="0"/>
          </a:xfrm>
          <a:prstGeom prst="line">
            <a:avLst/>
          </a:prstGeom>
          <a:ln w="571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>
            <a:extLst>
              <a:ext uri="{FF2B5EF4-FFF2-40B4-BE49-F238E27FC236}">
                <a16:creationId xmlns:a16="http://schemas.microsoft.com/office/drawing/2014/main" id="{2823521A-E549-BE75-CCFE-F1B537284CB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2056" y="32657"/>
            <a:ext cx="792815" cy="7223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161306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4">
            <a:extLst>
              <a:ext uri="{FF2B5EF4-FFF2-40B4-BE49-F238E27FC236}">
                <a16:creationId xmlns:a16="http://schemas.microsoft.com/office/drawing/2014/main" id="{25C30CB7-4BFB-A190-5BAD-F23342F1034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65495689"/>
              </p:ext>
            </p:extLst>
          </p:nvPr>
        </p:nvGraphicFramePr>
        <p:xfrm>
          <a:off x="142844" y="1344911"/>
          <a:ext cx="8821643" cy="367510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2414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4093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4807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1525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39323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490904">
                <a:tc>
                  <a:txBody>
                    <a:bodyPr/>
                    <a:lstStyle/>
                    <a:p>
                      <a:pPr marL="91440" algn="ctr" fontAlgn="t">
                        <a:lnSpc>
                          <a:spcPct val="100000"/>
                        </a:lnSpc>
                        <a:spcBef>
                          <a:spcPts val="545"/>
                        </a:spcBef>
                      </a:pPr>
                      <a:r>
                        <a:rPr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  <a:ea typeface="+mn-ea"/>
                          <a:cs typeface="+mn-cs"/>
                        </a:rPr>
                        <a:t>Sl. No</a:t>
                      </a:r>
                    </a:p>
                  </a:txBody>
                  <a:tcPr marL="0" marR="0" marT="69215" marB="0" anchor="ctr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91440" algn="ctr" fontAlgn="t">
                        <a:lnSpc>
                          <a:spcPct val="100000"/>
                        </a:lnSpc>
                        <a:spcBef>
                          <a:spcPts val="545"/>
                        </a:spcBef>
                      </a:pPr>
                      <a:r>
                        <a:rPr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  <a:ea typeface="+mn-ea"/>
                          <a:cs typeface="+mn-cs"/>
                        </a:rPr>
                        <a:t>Name of Mine</a:t>
                      </a:r>
                    </a:p>
                  </a:txBody>
                  <a:tcPr marL="0" marR="0" marT="69215" marB="0" anchor="ctr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91440" algn="ctr" fontAlgn="t">
                        <a:lnSpc>
                          <a:spcPct val="100000"/>
                        </a:lnSpc>
                        <a:spcBef>
                          <a:spcPts val="545"/>
                        </a:spcBef>
                      </a:pPr>
                      <a:r>
                        <a:rPr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  <a:ea typeface="+mn-ea"/>
                          <a:cs typeface="+mn-cs"/>
                        </a:rPr>
                        <a:t>Name of the Owner</a:t>
                      </a:r>
                    </a:p>
                  </a:txBody>
                  <a:tcPr marL="0" marR="0" marT="69215" marB="0" anchor="ctr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91440" algn="ctr" fontAlgn="t">
                        <a:lnSpc>
                          <a:spcPct val="100000"/>
                        </a:lnSpc>
                        <a:spcBef>
                          <a:spcPts val="545"/>
                        </a:spcBef>
                      </a:pPr>
                      <a:r>
                        <a:rPr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  <a:ea typeface="+mn-ea"/>
                          <a:cs typeface="+mn-cs"/>
                        </a:rPr>
                        <a:t>Date of Inspection</a:t>
                      </a:r>
                    </a:p>
                  </a:txBody>
                  <a:tcPr marL="0" marR="0" marT="69215" marB="0" anchor="ctr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91440" algn="ctr" fontAlgn="t">
                        <a:lnSpc>
                          <a:spcPct val="100000"/>
                        </a:lnSpc>
                        <a:spcBef>
                          <a:spcPts val="545"/>
                        </a:spcBef>
                      </a:pPr>
                      <a:r>
                        <a:rPr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  <a:ea typeface="+mn-ea"/>
                          <a:cs typeface="+mn-cs"/>
                        </a:rPr>
                        <a:t>Inspection Team</a:t>
                      </a:r>
                    </a:p>
                  </a:txBody>
                  <a:tcPr marL="0" marR="0" marT="69215" marB="0" anchor="ctr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18062">
                <a:tc>
                  <a:txBody>
                    <a:bodyPr/>
                    <a:lstStyle/>
                    <a:p>
                      <a:pPr marL="91440" algn="ctr" fontAlgn="t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>
                      <a:solidFill>
                        <a:srgbClr val="000000"/>
                      </a:solidFill>
                      <a:prstDash val="soli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JINDAL STEEL AND POWER LIMITED(JSPL)/KASIA IRON AND DOLOMITE MINES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KASIA, </a:t>
                      </a:r>
                      <a:r>
                        <a:rPr lang="en-IN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Soyabali</a:t>
                      </a:r>
                      <a:endParaRPr lang="en-IN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11-11-2024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7">
                  <a:txBody>
                    <a:bodyPr/>
                    <a:lstStyle/>
                    <a:p>
                      <a:pPr marL="91440" marR="0" lvl="0" indent="0" algn="l" defTabSz="914400" eaLnBrk="1" fontAlgn="t" latinLnBrk="0" hangingPunct="1">
                        <a:lnSpc>
                          <a:spcPct val="100000"/>
                        </a:lnSpc>
                        <a:spcBef>
                          <a:spcPts val="45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i="0" u="none" strike="noStrike" noProof="0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  <a:ea typeface="+mn-ea"/>
                          <a:cs typeface="+mn-cs"/>
                        </a:rPr>
                        <a:t>1)Convenor- Dr. </a:t>
                      </a:r>
                      <a:r>
                        <a:rPr lang="en-US" sz="1200" b="1" i="0" u="none" strike="noStrike" noProof="0" dirty="0" err="1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  <a:ea typeface="+mn-ea"/>
                          <a:cs typeface="+mn-cs"/>
                        </a:rPr>
                        <a:t>Ajen</a:t>
                      </a:r>
                      <a:r>
                        <a:rPr lang="en-US" sz="1200" b="1" i="0" u="none" strike="noStrike" noProof="0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200" b="1" i="0" u="none" strike="noStrike" noProof="0" dirty="0" err="1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  <a:ea typeface="+mn-ea"/>
                          <a:cs typeface="+mn-cs"/>
                        </a:rPr>
                        <a:t>Baskey</a:t>
                      </a:r>
                      <a:endParaRPr lang="en-US" sz="1200" b="1" i="0" u="none" strike="noStrike" noProof="0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  <a:ea typeface="+mn-ea"/>
                        <a:cs typeface="+mn-cs"/>
                      </a:endParaRPr>
                    </a:p>
                    <a:p>
                      <a:pPr marL="91440" marR="0" lvl="0" indent="0" algn="l" defTabSz="914400" eaLnBrk="1" fontAlgn="t" latinLnBrk="0" hangingPunct="1">
                        <a:lnSpc>
                          <a:spcPct val="100000"/>
                        </a:lnSpc>
                        <a:spcBef>
                          <a:spcPts val="45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i="0" u="none" strike="noStrike" noProof="0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  <a:ea typeface="+mn-ea"/>
                          <a:cs typeface="+mn-cs"/>
                        </a:rPr>
                        <a:t>Company- OMC, Gandhamardan</a:t>
                      </a:r>
                    </a:p>
                    <a:p>
                      <a:pPr marL="91440" marR="0" lvl="0" indent="0" algn="l" defTabSz="914400" eaLnBrk="1" fontAlgn="t" latinLnBrk="0" hangingPunct="1">
                        <a:lnSpc>
                          <a:spcPct val="100000"/>
                        </a:lnSpc>
                        <a:spcBef>
                          <a:spcPts val="45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i="0" u="none" strike="noStrike" noProof="0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  <a:ea typeface="+mn-ea"/>
                          <a:cs typeface="+mn-cs"/>
                        </a:rPr>
                        <a:t>Mobile number- 8917364348</a:t>
                      </a:r>
                    </a:p>
                    <a:p>
                      <a:pPr marL="91440" marR="0" lvl="0" indent="0" algn="l" defTabSz="914400" eaLnBrk="1" fontAlgn="t" latinLnBrk="0" hangingPunct="1">
                        <a:lnSpc>
                          <a:spcPct val="100000"/>
                        </a:lnSpc>
                        <a:spcBef>
                          <a:spcPts val="45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b="1" i="0" u="none" strike="noStrike" noProof="0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  <a:ea typeface="+mn-ea"/>
                        <a:cs typeface="+mn-cs"/>
                      </a:endParaRPr>
                    </a:p>
                    <a:p>
                      <a:pPr marL="91440" marR="0" lvl="0" indent="0" algn="l" defTabSz="914400" eaLnBrk="1" fontAlgn="t" latinLnBrk="0" hangingPunct="1">
                        <a:lnSpc>
                          <a:spcPct val="100000"/>
                        </a:lnSpc>
                        <a:spcBef>
                          <a:spcPts val="45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b="1" i="0" u="none" strike="noStrike" noProof="0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  <a:ea typeface="+mn-ea"/>
                        <a:cs typeface="+mn-cs"/>
                      </a:endParaRPr>
                    </a:p>
                    <a:p>
                      <a:pPr marL="91440" marR="0" lvl="0" indent="0" algn="l" defTabSz="914400" eaLnBrk="1" fontAlgn="t" latinLnBrk="0" hangingPunct="1">
                        <a:lnSpc>
                          <a:spcPct val="100000"/>
                        </a:lnSpc>
                        <a:spcBef>
                          <a:spcPts val="45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b="1" i="0" u="none" strike="noStrike" noProof="0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  <a:ea typeface="+mn-ea"/>
                        <a:cs typeface="+mn-cs"/>
                      </a:endParaRPr>
                    </a:p>
                    <a:p>
                      <a:pPr marL="91440" marR="0" lvl="0" indent="0" algn="l" defTabSz="914400" eaLnBrk="1" fontAlgn="t" latinLnBrk="0" hangingPunct="1">
                        <a:lnSpc>
                          <a:spcPct val="100000"/>
                        </a:lnSpc>
                        <a:spcBef>
                          <a:spcPts val="45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i="0" u="none" strike="noStrike" noProof="0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  <a:ea typeface="+mn-ea"/>
                          <a:cs typeface="+mn-cs"/>
                        </a:rPr>
                        <a:t>2) Ajay Thakur</a:t>
                      </a:r>
                    </a:p>
                    <a:p>
                      <a:pPr marL="91440" marR="0" lvl="0" indent="0" algn="l" defTabSz="914400" eaLnBrk="1" fontAlgn="t" latinLnBrk="0" hangingPunct="1">
                        <a:lnSpc>
                          <a:spcPct val="100000"/>
                        </a:lnSpc>
                        <a:spcBef>
                          <a:spcPts val="45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i="0" u="none" strike="noStrike" noProof="0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  <a:ea typeface="+mn-ea"/>
                          <a:cs typeface="+mn-cs"/>
                        </a:rPr>
                        <a:t>Company- Tata Steel, Joda</a:t>
                      </a:r>
                    </a:p>
                    <a:p>
                      <a:pPr marL="91440" marR="0" lvl="0" indent="0" algn="l" defTabSz="914400" eaLnBrk="1" fontAlgn="t" latinLnBrk="0" hangingPunct="1">
                        <a:lnSpc>
                          <a:spcPct val="100000"/>
                        </a:lnSpc>
                        <a:spcBef>
                          <a:spcPts val="45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i="0" u="none" strike="noStrike" noProof="0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  <a:ea typeface="+mn-ea"/>
                          <a:cs typeface="+mn-cs"/>
                        </a:rPr>
                        <a:t>Mobile number- 9238306143</a:t>
                      </a:r>
                    </a:p>
                  </a:txBody>
                  <a:tcPr marL="0" marR="0" marT="7112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67546912"/>
                  </a:ext>
                </a:extLst>
              </a:tr>
              <a:tr h="609891">
                <a:tc>
                  <a:txBody>
                    <a:bodyPr/>
                    <a:lstStyle/>
                    <a:p>
                      <a:pPr marL="91440" algn="ctr" fontAlgn="t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 marL="9525" marR="9525" marT="9525" marB="0" anchor="ctr">
                    <a:lnL w="6350">
                      <a:solidFill>
                        <a:srgbClr val="000000"/>
                      </a:solidFill>
                      <a:prstDash val="soli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JSW Steel Ltd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Jajang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12-11-2024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dirty="0"/>
                    </a:p>
                  </a:txBody>
                  <a:tcPr marL="0" marR="0" marT="7112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5599844"/>
                  </a:ext>
                </a:extLst>
              </a:tr>
              <a:tr h="411237">
                <a:tc>
                  <a:txBody>
                    <a:bodyPr/>
                    <a:lstStyle/>
                    <a:p>
                      <a:pPr marL="91440" algn="ctr" fontAlgn="t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  <a:ea typeface="+mn-ea"/>
                          <a:cs typeface="+mn-cs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>
                      <a:solidFill>
                        <a:srgbClr val="000000"/>
                      </a:solidFill>
                      <a:prstDash val="soli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Bolani Ores Mines 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Bolani Township 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13-11-2024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dirty="0"/>
                    </a:p>
                  </a:txBody>
                  <a:tcPr marL="0" marR="0" marT="711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14610">
                <a:tc>
                  <a:txBody>
                    <a:bodyPr/>
                    <a:lstStyle/>
                    <a:p>
                      <a:pPr marL="91440" algn="ctr" fontAlgn="t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  <a:ea typeface="+mn-ea"/>
                          <a:cs typeface="+mn-cs"/>
                        </a:rPr>
                        <a:t>4</a:t>
                      </a:r>
                    </a:p>
                  </a:txBody>
                  <a:tcPr marL="9525" marR="9525" marT="9525" marB="0" anchor="ctr">
                    <a:lnL w="6350">
                      <a:solidFill>
                        <a:srgbClr val="000000"/>
                      </a:solidFill>
                      <a:prstDash val="soli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Indian Metals and Ferro Alloys Ltd. 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Sukinda Mines (Chromite), Kaliapani, Jajpur. 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14-11-2024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61829585"/>
                  </a:ext>
                </a:extLst>
              </a:tr>
              <a:tr h="409128">
                <a:tc>
                  <a:txBody>
                    <a:bodyPr/>
                    <a:lstStyle/>
                    <a:p>
                      <a:pPr marL="91440" algn="ctr" fontAlgn="t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  <a:ea typeface="+mn-ea"/>
                          <a:cs typeface="+mn-cs"/>
                        </a:rPr>
                        <a:t>5</a:t>
                      </a:r>
                    </a:p>
                  </a:txBody>
                  <a:tcPr marL="9525" marR="9525" marT="9525" marB="0" anchor="ctr">
                    <a:lnL w="6350">
                      <a:solidFill>
                        <a:srgbClr val="000000"/>
                      </a:solidFill>
                      <a:prstDash val="soli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Ferro Alloys Corporation Limited 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Near Ostapal Mines, </a:t>
                      </a:r>
                      <a:r>
                        <a:rPr lang="en-IN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Gurujanga</a:t>
                      </a:r>
                      <a:r>
                        <a:rPr lang="en-I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15-11-2024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7112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06666">
                <a:tc>
                  <a:txBody>
                    <a:bodyPr/>
                    <a:lstStyle/>
                    <a:p>
                      <a:pPr marL="91440" algn="ctr" fontAlgn="t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  <a:ea typeface="+mn-ea"/>
                          <a:cs typeface="+mn-cs"/>
                        </a:rPr>
                        <a:t>6</a:t>
                      </a:r>
                    </a:p>
                  </a:txBody>
                  <a:tcPr marL="9525" marR="9525" marT="9525" marB="0" anchor="ctr">
                    <a:lnL w="6350">
                      <a:solidFill>
                        <a:srgbClr val="000000"/>
                      </a:solidFill>
                      <a:prstDash val="soli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JINDAL STAINLESS LIMITED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Kaliapani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16-11-2024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marL="91440" marR="0" lvl="0" indent="0" algn="l" defTabSz="914400" eaLnBrk="1" fontAlgn="t" latinLnBrk="0" hangingPunct="1">
                        <a:lnSpc>
                          <a:spcPct val="100000"/>
                        </a:lnSpc>
                        <a:spcBef>
                          <a:spcPts val="45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100" b="0" i="0" u="none" strike="noStrike" noProof="0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7112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6688656"/>
                  </a:ext>
                </a:extLst>
              </a:tr>
              <a:tr h="414610">
                <a:tc>
                  <a:txBody>
                    <a:bodyPr/>
                    <a:lstStyle/>
                    <a:p>
                      <a:pPr marL="91440" algn="ctr" fontAlgn="t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  <a:ea typeface="+mn-ea"/>
                          <a:cs typeface="+mn-cs"/>
                        </a:rPr>
                        <a:t>7</a:t>
                      </a:r>
                    </a:p>
                  </a:txBody>
                  <a:tcPr marL="9525" marR="9525" marT="9525" marB="0" anchor="ctr">
                    <a:lnL w="6350">
                      <a:solidFill>
                        <a:srgbClr val="000000"/>
                      </a:solidFill>
                      <a:prstDash val="soli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M/s IREL (India) Limited, Orissa Sands Complex (OSCOM) 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At/Po: </a:t>
                      </a:r>
                      <a:r>
                        <a:rPr lang="en-IN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Matikhalo</a:t>
                      </a:r>
                      <a:r>
                        <a:rPr lang="en-I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, </a:t>
                      </a:r>
                      <a:r>
                        <a:rPr lang="en-IN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Chatrapur</a:t>
                      </a:r>
                      <a:r>
                        <a:rPr lang="en-I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, Ganjam-761045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18-11-2024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marL="91440" marR="0" lvl="0" indent="0" algn="l" defTabSz="914400" eaLnBrk="1" fontAlgn="t" latinLnBrk="0" hangingPunct="1">
                        <a:lnSpc>
                          <a:spcPct val="100000"/>
                        </a:lnSpc>
                        <a:spcBef>
                          <a:spcPts val="45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100" b="0" i="0" u="none" strike="noStrike" noProof="0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7112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81980199"/>
                  </a:ext>
                </a:extLst>
              </a:tr>
            </a:tbl>
          </a:graphicData>
        </a:graphic>
      </p:graphicFrame>
      <p:sp>
        <p:nvSpPr>
          <p:cNvPr id="3" name="object 2">
            <a:extLst>
              <a:ext uri="{FF2B5EF4-FFF2-40B4-BE49-F238E27FC236}">
                <a16:creationId xmlns:a16="http://schemas.microsoft.com/office/drawing/2014/main" id="{27D90243-A633-7962-7532-183EB641B075}"/>
              </a:ext>
            </a:extLst>
          </p:cNvPr>
          <p:cNvSpPr txBox="1"/>
          <p:nvPr/>
        </p:nvSpPr>
        <p:spPr>
          <a:xfrm>
            <a:off x="142844" y="79324"/>
            <a:ext cx="8858312" cy="982961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0" marR="119380" lvl="0" indent="0" algn="ctr" defTabSz="914400" rtl="0" eaLnBrk="1" fontAlgn="auto" latinLnBrk="0" hangingPunct="1">
              <a:lnSpc>
                <a:spcPct val="1501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3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42</a:t>
            </a:r>
            <a:r>
              <a:rPr kumimoji="0" lang="en-US" sz="1800" b="1" i="0" u="none" strike="noStrike" kern="1200" cap="none" spc="30" normalizeH="0" baseline="3000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nd</a:t>
            </a:r>
            <a:r>
              <a:rPr kumimoji="0" lang="en-US" sz="1800" b="1" i="0" u="none" strike="noStrike" kern="1200" cap="none" spc="3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 </a:t>
            </a:r>
            <a:r>
              <a:rPr kumimoji="0" lang="en-US" sz="1800" b="1" i="0" u="none" strike="noStrike" kern="1200" cap="none" spc="-15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ANNUAL</a:t>
            </a:r>
            <a:r>
              <a:rPr kumimoji="0" lang="en-US" sz="1800" b="1" i="0" u="none" strike="noStrike" kern="1200" cap="none" spc="-11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  </a:t>
            </a:r>
            <a:r>
              <a:rPr kumimoji="0" lang="en-US" sz="1800" b="1" i="0" u="none" strike="noStrike" kern="1200" cap="none" spc="-1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MINES  </a:t>
            </a:r>
            <a:r>
              <a:rPr kumimoji="0" lang="en-US" sz="1800" b="1" i="0" u="none" strike="noStrike" kern="1200" cap="none" spc="-165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SAFETY  </a:t>
            </a:r>
            <a:r>
              <a:rPr kumimoji="0" lang="en-US" sz="1800" b="1" i="0" u="none" strike="noStrike" kern="1200" cap="none" spc="-175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WEEK  </a:t>
            </a:r>
            <a:r>
              <a:rPr kumimoji="0" lang="en-US" sz="1800" b="1" i="0" u="none" strike="noStrike" kern="1200" cap="none" spc="-145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CELEBRATION </a:t>
            </a:r>
            <a:r>
              <a:rPr kumimoji="0" lang="en-US" sz="1800" b="1" i="0" u="none" strike="noStrike" kern="1200" cap="none" spc="17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-</a:t>
            </a:r>
            <a:r>
              <a:rPr kumimoji="0" lang="en-US" sz="1800" b="1" i="0" u="none" strike="noStrike" kern="1200" cap="none" spc="4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2024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-65" normalizeH="0" baseline="0" noProof="0" dirty="0">
                <a:ln>
                  <a:noFill/>
                </a:ln>
                <a:solidFill>
                  <a:srgbClr val="66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BHUBANESWAR</a:t>
            </a:r>
            <a:r>
              <a:rPr kumimoji="0" sz="1800" b="1" i="0" u="none" strike="noStrike" kern="1200" cap="none" spc="-65" normalizeH="0" baseline="0" noProof="0" dirty="0">
                <a:ln>
                  <a:noFill/>
                </a:ln>
                <a:solidFill>
                  <a:srgbClr val="66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sz="1800" b="1" i="0" u="none" strike="noStrike" kern="1200" cap="none" spc="-60" normalizeH="0" baseline="0" noProof="0" dirty="0">
                <a:ln>
                  <a:noFill/>
                </a:ln>
                <a:solidFill>
                  <a:srgbClr val="66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REGION</a:t>
            </a:r>
            <a:r>
              <a:rPr kumimoji="0" lang="en-US" sz="1800" b="1" i="0" u="none" strike="noStrike" kern="1200" cap="none" spc="-60" normalizeH="0" baseline="0" noProof="0" dirty="0">
                <a:ln>
                  <a:noFill/>
                </a:ln>
                <a:solidFill>
                  <a:srgbClr val="66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- 1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-60" normalizeH="0" baseline="0" noProof="0" dirty="0">
                <a:ln>
                  <a:noFill/>
                </a:ln>
                <a:solidFill>
                  <a:srgbClr val="66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en-US" b="1" spc="-60" dirty="0">
                <a:solidFill>
                  <a:srgbClr val="6600FF"/>
                </a:solidFill>
                <a:latin typeface="Times New Roman" pitchFamily="18" charset="0"/>
                <a:cs typeface="Times New Roman" pitchFamily="18" charset="0"/>
              </a:rPr>
              <a:t>OHC</a:t>
            </a:r>
            <a:r>
              <a:rPr kumimoji="0" lang="en-US" sz="1800" b="1" i="0" u="none" strike="noStrike" kern="1200" cap="none" spc="-60" normalizeH="0" baseline="0" noProof="0" dirty="0">
                <a:ln>
                  <a:noFill/>
                </a:ln>
                <a:solidFill>
                  <a:srgbClr val="66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–  INSPECTION SCHEDULE (Group 2)</a:t>
            </a: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2AA17AF3-FA1F-77A7-71AF-CCF18F783C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3840" y="51470"/>
            <a:ext cx="1440160" cy="720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AB06BA93-5CDA-777F-B037-4F2C77D7906B}"/>
              </a:ext>
            </a:extLst>
          </p:cNvPr>
          <p:cNvCxnSpPr/>
          <p:nvPr/>
        </p:nvCxnSpPr>
        <p:spPr>
          <a:xfrm>
            <a:off x="14432" y="1203598"/>
            <a:ext cx="9144000" cy="0"/>
          </a:xfrm>
          <a:prstGeom prst="line">
            <a:avLst/>
          </a:prstGeom>
          <a:ln w="571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>
            <a:extLst>
              <a:ext uri="{FF2B5EF4-FFF2-40B4-BE49-F238E27FC236}">
                <a16:creationId xmlns:a16="http://schemas.microsoft.com/office/drawing/2014/main" id="{1C177FD2-ED98-16CA-D805-D040AB5C757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2056" y="32657"/>
            <a:ext cx="792815" cy="7223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701179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4">
            <a:extLst>
              <a:ext uri="{FF2B5EF4-FFF2-40B4-BE49-F238E27FC236}">
                <a16:creationId xmlns:a16="http://schemas.microsoft.com/office/drawing/2014/main" id="{25C30CB7-4BFB-A190-5BAD-F23342F1034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19909710"/>
              </p:ext>
            </p:extLst>
          </p:nvPr>
        </p:nvGraphicFramePr>
        <p:xfrm>
          <a:off x="132056" y="1275606"/>
          <a:ext cx="8869099" cy="3788571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2750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3383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4686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5478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40610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968378">
                <a:tc>
                  <a:txBody>
                    <a:bodyPr/>
                    <a:lstStyle/>
                    <a:p>
                      <a:pPr marL="91440" algn="ctr" fontAlgn="t">
                        <a:lnSpc>
                          <a:spcPct val="100000"/>
                        </a:lnSpc>
                        <a:spcBef>
                          <a:spcPts val="545"/>
                        </a:spcBef>
                      </a:pPr>
                      <a:r>
                        <a:rPr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  <a:ea typeface="+mn-ea"/>
                          <a:cs typeface="+mn-cs"/>
                        </a:rPr>
                        <a:t>Sl. No</a:t>
                      </a:r>
                    </a:p>
                  </a:txBody>
                  <a:tcPr marL="0" marR="0" marT="69215" marB="0" anchor="ctr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91440" algn="ctr" fontAlgn="t">
                        <a:lnSpc>
                          <a:spcPct val="100000"/>
                        </a:lnSpc>
                        <a:spcBef>
                          <a:spcPts val="545"/>
                        </a:spcBef>
                      </a:pPr>
                      <a:r>
                        <a:rPr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  <a:ea typeface="+mn-ea"/>
                          <a:cs typeface="+mn-cs"/>
                        </a:rPr>
                        <a:t>Name of Mine</a:t>
                      </a:r>
                    </a:p>
                  </a:txBody>
                  <a:tcPr marL="0" marR="0" marT="69215" marB="0" anchor="ctr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91440" algn="ctr" fontAlgn="t">
                        <a:lnSpc>
                          <a:spcPct val="100000"/>
                        </a:lnSpc>
                        <a:spcBef>
                          <a:spcPts val="545"/>
                        </a:spcBef>
                      </a:pPr>
                      <a:r>
                        <a:rPr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  <a:ea typeface="+mn-ea"/>
                          <a:cs typeface="+mn-cs"/>
                        </a:rPr>
                        <a:t>Name of the Owner</a:t>
                      </a:r>
                    </a:p>
                  </a:txBody>
                  <a:tcPr marL="0" marR="0" marT="69215" marB="0" anchor="ctr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91440" algn="ctr" fontAlgn="t">
                        <a:lnSpc>
                          <a:spcPct val="100000"/>
                        </a:lnSpc>
                        <a:spcBef>
                          <a:spcPts val="545"/>
                        </a:spcBef>
                      </a:pPr>
                      <a:r>
                        <a:rPr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  <a:ea typeface="+mn-ea"/>
                          <a:cs typeface="+mn-cs"/>
                        </a:rPr>
                        <a:t>Date of Inspection</a:t>
                      </a:r>
                    </a:p>
                  </a:txBody>
                  <a:tcPr marL="0" marR="0" marT="69215" marB="0" anchor="ctr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91440" algn="ctr" fontAlgn="t">
                        <a:lnSpc>
                          <a:spcPct val="100000"/>
                        </a:lnSpc>
                        <a:spcBef>
                          <a:spcPts val="545"/>
                        </a:spcBef>
                      </a:pPr>
                      <a:r>
                        <a:rPr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  <a:ea typeface="+mn-ea"/>
                          <a:cs typeface="+mn-cs"/>
                        </a:rPr>
                        <a:t>Inspection Team</a:t>
                      </a:r>
                    </a:p>
                  </a:txBody>
                  <a:tcPr marL="0" marR="0" marT="69215" marB="0" anchor="ctr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40146">
                <a:tc>
                  <a:txBody>
                    <a:bodyPr/>
                    <a:lstStyle/>
                    <a:p>
                      <a:pPr marL="91440" algn="ctr" fontAlgn="t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>
                      <a:solidFill>
                        <a:srgbClr val="000000"/>
                      </a:solidFill>
                      <a:prstDash val="soli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l" fontAlgn="b"/>
                      <a:r>
                        <a:rPr lang="en-I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  <a:ea typeface="+mn-ea"/>
                          <a:cs typeface="+mn-cs"/>
                        </a:rPr>
                        <a:t>  SAIL, RSP, BIM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l" fontAlgn="b"/>
                      <a:r>
                        <a:rPr lang="en-I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  <a:ea typeface="+mn-ea"/>
                          <a:cs typeface="+mn-cs"/>
                        </a:rPr>
                        <a:t>  BIM, Tensa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91440" algn="l" fontAlgn="t">
                        <a:lnSpc>
                          <a:spcPct val="100000"/>
                        </a:lnSpc>
                        <a:spcBef>
                          <a:spcPts val="660"/>
                        </a:spcBef>
                      </a:pPr>
                      <a:r>
                        <a:rPr lang="en-I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  <a:ea typeface="+mn-ea"/>
                          <a:cs typeface="+mn-cs"/>
                        </a:rPr>
                        <a:t>18-11-2024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4">
                  <a:txBody>
                    <a:bodyPr/>
                    <a:lstStyle/>
                    <a:p>
                      <a:pPr marL="91440" marR="0" lvl="0" indent="0" algn="l" defTabSz="914400" eaLnBrk="1" fontAlgn="t" latinLnBrk="0" hangingPunct="1">
                        <a:lnSpc>
                          <a:spcPct val="100000"/>
                        </a:lnSpc>
                        <a:spcBef>
                          <a:spcPts val="45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i="0" u="none" strike="noStrike" noProof="0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  <a:ea typeface="+mn-ea"/>
                          <a:cs typeface="+mn-cs"/>
                        </a:rPr>
                        <a:t>1) Convenor-  Dr. Gaurav Mishra</a:t>
                      </a:r>
                    </a:p>
                    <a:p>
                      <a:pPr marL="91440" marR="0" lvl="0" indent="0" algn="l" defTabSz="914400" eaLnBrk="1" fontAlgn="t" latinLnBrk="0" hangingPunct="1">
                        <a:lnSpc>
                          <a:spcPct val="100000"/>
                        </a:lnSpc>
                        <a:spcBef>
                          <a:spcPts val="45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i="0" u="none" strike="noStrike" noProof="0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  <a:ea typeface="+mn-ea"/>
                          <a:cs typeface="+mn-cs"/>
                        </a:rPr>
                        <a:t>Company- TATA Steel</a:t>
                      </a:r>
                    </a:p>
                    <a:p>
                      <a:pPr marL="91440" marR="0" lvl="0" indent="0" algn="l" defTabSz="914400" eaLnBrk="1" fontAlgn="t" latinLnBrk="0" hangingPunct="1">
                        <a:lnSpc>
                          <a:spcPct val="100000"/>
                        </a:lnSpc>
                        <a:spcBef>
                          <a:spcPts val="45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i="0" u="none" strike="noStrike" noProof="0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  <a:ea typeface="+mn-ea"/>
                          <a:cs typeface="+mn-cs"/>
                        </a:rPr>
                        <a:t>Mobile number-  6299425050</a:t>
                      </a:r>
                    </a:p>
                    <a:p>
                      <a:pPr marL="91440" marR="0" lvl="0" indent="0" algn="l" defTabSz="914400" eaLnBrk="1" fontAlgn="t" latinLnBrk="0" hangingPunct="1">
                        <a:lnSpc>
                          <a:spcPct val="100000"/>
                        </a:lnSpc>
                        <a:spcBef>
                          <a:spcPts val="45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b="1" i="0" u="none" strike="noStrike" noProof="0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  <a:ea typeface="+mn-ea"/>
                        <a:cs typeface="+mn-cs"/>
                      </a:endParaRPr>
                    </a:p>
                    <a:p>
                      <a:pPr marL="91440" marR="0" lvl="0" indent="0" algn="l" defTabSz="914400" eaLnBrk="1" fontAlgn="t" latinLnBrk="0" hangingPunct="1">
                        <a:lnSpc>
                          <a:spcPct val="100000"/>
                        </a:lnSpc>
                        <a:spcBef>
                          <a:spcPts val="45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b="1" i="0" u="none" strike="noStrike" noProof="0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  <a:ea typeface="+mn-ea"/>
                        <a:cs typeface="+mn-cs"/>
                      </a:endParaRPr>
                    </a:p>
                    <a:p>
                      <a:pPr marL="91440" marR="0" lvl="0" indent="0" algn="l" defTabSz="914400" eaLnBrk="1" fontAlgn="t" latinLnBrk="0" hangingPunct="1">
                        <a:lnSpc>
                          <a:spcPct val="100000"/>
                        </a:lnSpc>
                        <a:spcBef>
                          <a:spcPts val="45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i="0" u="none" strike="noStrike" noProof="0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  <a:ea typeface="+mn-ea"/>
                          <a:cs typeface="+mn-cs"/>
                        </a:rPr>
                        <a:t>2) </a:t>
                      </a:r>
                      <a:r>
                        <a:rPr lang="en-US" sz="1200" b="1" i="0" u="none" strike="noStrike" noProof="0" dirty="0" err="1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  <a:ea typeface="+mn-ea"/>
                          <a:cs typeface="+mn-cs"/>
                        </a:rPr>
                        <a:t>Baikunth</a:t>
                      </a:r>
                      <a:r>
                        <a:rPr lang="en-US" sz="1200" b="1" i="0" u="none" strike="noStrike" noProof="0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  <a:ea typeface="+mn-ea"/>
                          <a:cs typeface="+mn-cs"/>
                        </a:rPr>
                        <a:t> Kalo</a:t>
                      </a:r>
                    </a:p>
                    <a:p>
                      <a:pPr marL="91440" marR="0" lvl="0" indent="0" algn="l" defTabSz="914400" eaLnBrk="1" fontAlgn="t" latinLnBrk="0" hangingPunct="1">
                        <a:lnSpc>
                          <a:spcPct val="100000"/>
                        </a:lnSpc>
                        <a:spcBef>
                          <a:spcPts val="45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i="0" u="none" strike="noStrike" noProof="0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  <a:ea typeface="+mn-ea"/>
                          <a:cs typeface="+mn-cs"/>
                        </a:rPr>
                        <a:t>Company- Kodingmali Bauxite Mine, OMC</a:t>
                      </a:r>
                    </a:p>
                    <a:p>
                      <a:pPr marL="91440" marR="0" lvl="0" indent="0" algn="l" defTabSz="914400" eaLnBrk="1" fontAlgn="t" latinLnBrk="0" hangingPunct="1">
                        <a:lnSpc>
                          <a:spcPct val="100000"/>
                        </a:lnSpc>
                        <a:spcBef>
                          <a:spcPts val="45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i="0" u="none" strike="noStrike" noProof="0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  <a:ea typeface="+mn-ea"/>
                          <a:cs typeface="+mn-cs"/>
                        </a:rPr>
                        <a:t>Mobile number- 8895620151</a:t>
                      </a:r>
                    </a:p>
                  </a:txBody>
                  <a:tcPr marL="0" marR="0" marT="7112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5599844"/>
                  </a:ext>
                </a:extLst>
              </a:tr>
              <a:tr h="731988">
                <a:tc>
                  <a:txBody>
                    <a:bodyPr/>
                    <a:lstStyle/>
                    <a:p>
                      <a:pPr marL="91440" algn="ctr" fontAlgn="t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 marL="9525" marR="9525" marT="9525" marB="0" anchor="ctr">
                    <a:lnL w="6350">
                      <a:solidFill>
                        <a:srgbClr val="000000"/>
                      </a:solidFill>
                      <a:prstDash val="soli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l" fontAlgn="b"/>
                      <a:r>
                        <a:rPr lang="en-I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  <a:ea typeface="+mn-ea"/>
                          <a:cs typeface="+mn-cs"/>
                        </a:rPr>
                        <a:t>  Vedanta (ESL steel limited)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  <a:ea typeface="+mn-ea"/>
                          <a:cs typeface="+mn-cs"/>
                        </a:rPr>
                        <a:t>  </a:t>
                      </a:r>
                      <a:r>
                        <a:rPr lang="it-IT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  <a:ea typeface="+mn-ea"/>
                          <a:cs typeface="+mn-cs"/>
                        </a:rPr>
                        <a:t>Nadidihi Iron And Manganese Ore Mine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  <a:ea typeface="+mn-ea"/>
                        <a:cs typeface="+mn-cs"/>
                      </a:endParaRP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91440" algn="l" fontAlgn="t">
                        <a:lnSpc>
                          <a:spcPct val="100000"/>
                        </a:lnSpc>
                        <a:spcBef>
                          <a:spcPts val="660"/>
                        </a:spcBef>
                      </a:pP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  <a:ea typeface="+mn-ea"/>
                          <a:cs typeface="+mn-cs"/>
                        </a:rPr>
                        <a:t>19-11-2024</a:t>
                      </a:r>
                    </a:p>
                  </a:txBody>
                  <a:tcPr marL="0" marR="0" marT="844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dirty="0"/>
                    </a:p>
                  </a:txBody>
                  <a:tcPr marL="0" marR="0" marT="711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71233">
                <a:tc>
                  <a:txBody>
                    <a:bodyPr/>
                    <a:lstStyle/>
                    <a:p>
                      <a:pPr marL="91440" algn="ctr" fontAlgn="t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  <a:ea typeface="+mn-ea"/>
                          <a:cs typeface="+mn-cs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>
                      <a:solidFill>
                        <a:srgbClr val="000000"/>
                      </a:solidFill>
                      <a:prstDash val="soli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l" fontAlgn="b"/>
                      <a:r>
                        <a:rPr lang="en-I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  <a:ea typeface="+mn-ea"/>
                          <a:cs typeface="+mn-cs"/>
                        </a:rPr>
                        <a:t>  Utkal Alumina International Limited 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l" fontAlgn="b"/>
                      <a:r>
                        <a:rPr lang="en-I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  <a:ea typeface="+mn-ea"/>
                          <a:cs typeface="+mn-cs"/>
                        </a:rPr>
                        <a:t>  At Baphlimali Bauxite Mine premises 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91440" marR="0" lvl="0" indent="0" algn="l" defTabSz="914400" eaLnBrk="1" fontAlgn="t" latinLnBrk="0" hangingPunct="1">
                        <a:lnSpc>
                          <a:spcPct val="100000"/>
                        </a:lnSpc>
                        <a:spcBef>
                          <a:spcPts val="66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  <a:ea typeface="+mn-ea"/>
                          <a:cs typeface="+mn-cs"/>
                        </a:rPr>
                        <a:t>21-11-2024</a:t>
                      </a:r>
                    </a:p>
                  </a:txBody>
                  <a:tcPr marL="0" marR="0" marT="844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61829585"/>
                  </a:ext>
                </a:extLst>
              </a:tr>
              <a:tr h="976826">
                <a:tc>
                  <a:txBody>
                    <a:bodyPr/>
                    <a:lstStyle/>
                    <a:p>
                      <a:pPr marL="91440" algn="ctr" fontAlgn="t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  <a:ea typeface="+mn-ea"/>
                          <a:cs typeface="+mn-cs"/>
                        </a:rPr>
                        <a:t>4</a:t>
                      </a:r>
                    </a:p>
                  </a:txBody>
                  <a:tcPr marL="9525" marR="9525" marT="9525" marB="0" anchor="ctr">
                    <a:lnL w="6350">
                      <a:solidFill>
                        <a:srgbClr val="000000"/>
                      </a:solidFill>
                      <a:prstDash val="soli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l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  <a:ea typeface="+mn-ea"/>
                          <a:cs typeface="+mn-cs"/>
                        </a:rPr>
                        <a:t>  Panchpatmali ( Central &amp; North) Bauxite   Mine, M/S NALCO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l" fontAlgn="ctr"/>
                      <a:r>
                        <a:rPr lang="en-I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  <a:ea typeface="+mn-ea"/>
                          <a:cs typeface="+mn-cs"/>
                        </a:rPr>
                        <a:t>  Nalco Hospital, </a:t>
                      </a:r>
                      <a:r>
                        <a:rPr lang="en-IN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  <a:ea typeface="+mn-ea"/>
                          <a:cs typeface="+mn-cs"/>
                        </a:rPr>
                        <a:t>Damanjodi</a:t>
                      </a:r>
                      <a:r>
                        <a:rPr lang="en-I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  <a:ea typeface="+mn-ea"/>
                          <a:cs typeface="+mn-cs"/>
                        </a:rPr>
                        <a:t>, Koraput 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91440" marR="0" lvl="0" indent="0" algn="l" defTabSz="914400" eaLnBrk="1" fontAlgn="t" latinLnBrk="0" hangingPunct="1">
                        <a:lnSpc>
                          <a:spcPct val="100000"/>
                        </a:lnSpc>
                        <a:spcBef>
                          <a:spcPts val="66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  <a:ea typeface="+mn-ea"/>
                          <a:cs typeface="+mn-cs"/>
                        </a:rPr>
                        <a:t>22-11-2024</a:t>
                      </a:r>
                    </a:p>
                  </a:txBody>
                  <a:tcPr marL="0" marR="0" marT="850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7112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3" name="object 2">
            <a:extLst>
              <a:ext uri="{FF2B5EF4-FFF2-40B4-BE49-F238E27FC236}">
                <a16:creationId xmlns:a16="http://schemas.microsoft.com/office/drawing/2014/main" id="{27D90243-A633-7962-7532-183EB641B075}"/>
              </a:ext>
            </a:extLst>
          </p:cNvPr>
          <p:cNvSpPr txBox="1"/>
          <p:nvPr/>
        </p:nvSpPr>
        <p:spPr>
          <a:xfrm>
            <a:off x="142844" y="79324"/>
            <a:ext cx="8858312" cy="982961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0" marR="119380" lvl="0" indent="0" algn="ctr" defTabSz="914400" rtl="0" eaLnBrk="1" fontAlgn="auto" latinLnBrk="0" hangingPunct="1">
              <a:lnSpc>
                <a:spcPct val="1501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3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42</a:t>
            </a:r>
            <a:r>
              <a:rPr kumimoji="0" lang="en-US" sz="1800" b="1" i="0" u="none" strike="noStrike" kern="1200" cap="none" spc="30" normalizeH="0" baseline="3000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nd</a:t>
            </a:r>
            <a:r>
              <a:rPr kumimoji="0" lang="en-US" sz="1800" b="1" i="0" u="none" strike="noStrike" kern="1200" cap="none" spc="3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 </a:t>
            </a:r>
            <a:r>
              <a:rPr kumimoji="0" lang="en-US" sz="1800" b="1" i="0" u="none" strike="noStrike" kern="1200" cap="none" spc="-15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ANNUAL</a:t>
            </a:r>
            <a:r>
              <a:rPr kumimoji="0" lang="en-US" sz="1800" b="1" i="0" u="none" strike="noStrike" kern="1200" cap="none" spc="-11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  </a:t>
            </a:r>
            <a:r>
              <a:rPr kumimoji="0" lang="en-US" sz="1800" b="1" i="0" u="none" strike="noStrike" kern="1200" cap="none" spc="-1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MINES  </a:t>
            </a:r>
            <a:r>
              <a:rPr kumimoji="0" lang="en-US" sz="1800" b="1" i="0" u="none" strike="noStrike" kern="1200" cap="none" spc="-165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SAFETY  </a:t>
            </a:r>
            <a:r>
              <a:rPr kumimoji="0" lang="en-US" sz="1800" b="1" i="0" u="none" strike="noStrike" kern="1200" cap="none" spc="-175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WEEK  </a:t>
            </a:r>
            <a:r>
              <a:rPr kumimoji="0" lang="en-US" sz="1800" b="1" i="0" u="none" strike="noStrike" kern="1200" cap="none" spc="-145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CELEBRATION </a:t>
            </a:r>
            <a:r>
              <a:rPr kumimoji="0" lang="en-US" sz="1800" b="1" i="0" u="none" strike="noStrike" kern="1200" cap="none" spc="17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-</a:t>
            </a:r>
            <a:r>
              <a:rPr kumimoji="0" lang="en-US" sz="1800" b="1" i="0" u="none" strike="noStrike" kern="1200" cap="none" spc="4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2024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-65" normalizeH="0" baseline="0" noProof="0" dirty="0">
                <a:ln>
                  <a:noFill/>
                </a:ln>
                <a:solidFill>
                  <a:srgbClr val="66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BHUBANESWAR</a:t>
            </a:r>
            <a:r>
              <a:rPr kumimoji="0" sz="1800" b="1" i="0" u="none" strike="noStrike" kern="1200" cap="none" spc="-65" normalizeH="0" baseline="0" noProof="0" dirty="0">
                <a:ln>
                  <a:noFill/>
                </a:ln>
                <a:solidFill>
                  <a:srgbClr val="66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sz="1800" b="1" i="0" u="none" strike="noStrike" kern="1200" cap="none" spc="-60" normalizeH="0" baseline="0" noProof="0" dirty="0">
                <a:ln>
                  <a:noFill/>
                </a:ln>
                <a:solidFill>
                  <a:srgbClr val="66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REGION</a:t>
            </a:r>
            <a:r>
              <a:rPr kumimoji="0" lang="en-US" sz="1800" b="1" i="0" u="none" strike="noStrike" kern="1200" cap="none" spc="-60" normalizeH="0" baseline="0" noProof="0" dirty="0">
                <a:ln>
                  <a:noFill/>
                </a:ln>
                <a:solidFill>
                  <a:srgbClr val="66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- 2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-60" normalizeH="0" baseline="0" noProof="0" dirty="0">
                <a:ln>
                  <a:noFill/>
                </a:ln>
                <a:solidFill>
                  <a:srgbClr val="66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en-US" b="1" spc="-60" dirty="0">
                <a:solidFill>
                  <a:srgbClr val="6600FF"/>
                </a:solidFill>
                <a:latin typeface="Times New Roman" pitchFamily="18" charset="0"/>
                <a:cs typeface="Times New Roman" pitchFamily="18" charset="0"/>
              </a:rPr>
              <a:t>OHC</a:t>
            </a:r>
            <a:r>
              <a:rPr kumimoji="0" lang="en-US" sz="1800" b="1" i="0" u="none" strike="noStrike" kern="1200" cap="none" spc="-60" normalizeH="0" baseline="0" noProof="0" dirty="0">
                <a:ln>
                  <a:noFill/>
                </a:ln>
                <a:solidFill>
                  <a:srgbClr val="66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–  INSPECTION SCHEDULE (Group 3)</a:t>
            </a: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2AA17AF3-FA1F-77A7-71AF-CCF18F783C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3840" y="51470"/>
            <a:ext cx="1440160" cy="720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AB06BA93-5CDA-777F-B037-4F2C77D7906B}"/>
              </a:ext>
            </a:extLst>
          </p:cNvPr>
          <p:cNvCxnSpPr/>
          <p:nvPr/>
        </p:nvCxnSpPr>
        <p:spPr>
          <a:xfrm>
            <a:off x="14432" y="1203598"/>
            <a:ext cx="9144000" cy="0"/>
          </a:xfrm>
          <a:prstGeom prst="line">
            <a:avLst/>
          </a:prstGeom>
          <a:ln w="571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>
            <a:extLst>
              <a:ext uri="{FF2B5EF4-FFF2-40B4-BE49-F238E27FC236}">
                <a16:creationId xmlns:a16="http://schemas.microsoft.com/office/drawing/2014/main" id="{B7766C7D-DC28-7213-E7E8-856370E5AA4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2056" y="32657"/>
            <a:ext cx="792815" cy="7223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806629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B9E29899-3B4F-A4CE-9A6F-635A511C242D}"/>
              </a:ext>
            </a:extLst>
          </p:cNvPr>
          <p:cNvSpPr/>
          <p:nvPr/>
        </p:nvSpPr>
        <p:spPr>
          <a:xfrm>
            <a:off x="539552" y="555526"/>
            <a:ext cx="7992888" cy="3960440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dirty="0">
                <a:solidFill>
                  <a:srgbClr val="FF0000"/>
                </a:solidFill>
                <a:latin typeface="Brush Script MT" panose="03060802040406070304" pitchFamily="66" charset="0"/>
              </a:rPr>
              <a:t>Thank You </a:t>
            </a:r>
          </a:p>
          <a:p>
            <a:pPr algn="ctr"/>
            <a:r>
              <a:rPr lang="en-US" sz="8000" dirty="0">
                <a:solidFill>
                  <a:srgbClr val="FF0000"/>
                </a:solidFill>
                <a:latin typeface="Brush Script MT" panose="03060802040406070304" pitchFamily="66" charset="0"/>
              </a:rPr>
              <a:t>&amp;</a:t>
            </a:r>
          </a:p>
          <a:p>
            <a:pPr algn="ctr"/>
            <a:r>
              <a:rPr lang="en-US" sz="8000" dirty="0">
                <a:solidFill>
                  <a:srgbClr val="FF0000"/>
                </a:solidFill>
                <a:latin typeface="Brush Script MT" panose="03060802040406070304" pitchFamily="66" charset="0"/>
              </a:rPr>
              <a:t>All the best</a:t>
            </a:r>
          </a:p>
        </p:txBody>
      </p:sp>
    </p:spTree>
    <p:extLst>
      <p:ext uri="{BB962C8B-B14F-4D97-AF65-F5344CB8AC3E}">
        <p14:creationId xmlns:p14="http://schemas.microsoft.com/office/powerpoint/2010/main" val="12622186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77132726"/>
              </p:ext>
            </p:extLst>
          </p:nvPr>
        </p:nvGraphicFramePr>
        <p:xfrm>
          <a:off x="142844" y="987574"/>
          <a:ext cx="8858312" cy="3960443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0806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6799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5828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1986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40410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527935">
                <a:tc>
                  <a:txBody>
                    <a:bodyPr/>
                    <a:lstStyle/>
                    <a:p>
                      <a:pPr marL="91440" algn="ctr" fontAlgn="ctr">
                        <a:lnSpc>
                          <a:spcPct val="100000"/>
                        </a:lnSpc>
                        <a:spcBef>
                          <a:spcPts val="545"/>
                        </a:spcBef>
                      </a:pPr>
                      <a:r>
                        <a:rPr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  <a:ea typeface="+mn-ea"/>
                          <a:cs typeface="+mn-cs"/>
                        </a:rPr>
                        <a:t>Sl. No</a:t>
                      </a:r>
                    </a:p>
                  </a:txBody>
                  <a:tcPr marL="0" marR="0" marT="69215" marB="0" anchor="ctr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91440" algn="ctr" fontAlgn="ctr">
                        <a:lnSpc>
                          <a:spcPct val="100000"/>
                        </a:lnSpc>
                        <a:spcBef>
                          <a:spcPts val="545"/>
                        </a:spcBef>
                      </a:pPr>
                      <a:r>
                        <a:rPr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  <a:ea typeface="+mn-ea"/>
                          <a:cs typeface="+mn-cs"/>
                        </a:rPr>
                        <a:t>Name of Mine</a:t>
                      </a:r>
                    </a:p>
                  </a:txBody>
                  <a:tcPr marL="0" marR="0" marT="69215" marB="0" anchor="ctr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91440" algn="ctr" fontAlgn="ctr">
                        <a:lnSpc>
                          <a:spcPct val="100000"/>
                        </a:lnSpc>
                        <a:spcBef>
                          <a:spcPts val="545"/>
                        </a:spcBef>
                      </a:pPr>
                      <a:r>
                        <a:rPr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  <a:ea typeface="+mn-ea"/>
                          <a:cs typeface="+mn-cs"/>
                        </a:rPr>
                        <a:t>Name of the Owner</a:t>
                      </a:r>
                    </a:p>
                  </a:txBody>
                  <a:tcPr marL="0" marR="0" marT="69215" marB="0" anchor="ctr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91440" algn="ctr" fontAlgn="ctr">
                        <a:lnSpc>
                          <a:spcPct val="100000"/>
                        </a:lnSpc>
                        <a:spcBef>
                          <a:spcPts val="545"/>
                        </a:spcBef>
                      </a:pPr>
                      <a:r>
                        <a:rPr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  <a:ea typeface="+mn-ea"/>
                          <a:cs typeface="+mn-cs"/>
                        </a:rPr>
                        <a:t>Date of Inspection</a:t>
                      </a:r>
                    </a:p>
                  </a:txBody>
                  <a:tcPr marL="0" marR="0" marT="69215" marB="0" anchor="ctr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91440" algn="ctr" fontAlgn="ctr">
                        <a:lnSpc>
                          <a:spcPct val="100000"/>
                        </a:lnSpc>
                        <a:spcBef>
                          <a:spcPts val="545"/>
                        </a:spcBef>
                      </a:pPr>
                      <a:r>
                        <a:rPr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  <a:ea typeface="+mn-ea"/>
                          <a:cs typeface="+mn-cs"/>
                        </a:rPr>
                        <a:t>Inspection Team</a:t>
                      </a:r>
                    </a:p>
                  </a:txBody>
                  <a:tcPr marL="0" marR="0" marT="69215" marB="0" anchor="ctr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6104">
                <a:tc>
                  <a:txBody>
                    <a:bodyPr/>
                    <a:lstStyle/>
                    <a:p>
                      <a:pPr marL="91440" algn="ctr" fontAlgn="ctr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>
                      <a:solidFill>
                        <a:srgbClr val="000000"/>
                      </a:solidFill>
                      <a:prstDash val="soli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1440" algn="l" fontAlgn="ctr"/>
                      <a:r>
                        <a:rPr lang="en-I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  <a:ea typeface="+mn-ea"/>
                          <a:cs typeface="+mn-cs"/>
                        </a:rPr>
                        <a:t>Jajang Iron Ore Mine</a:t>
                      </a:r>
                    </a:p>
                  </a:txBody>
                  <a:tcPr marL="6350" marR="6350" marT="6350" marB="0" anchor="ctr">
                    <a:lnL w="6350">
                      <a:solidFill>
                        <a:srgbClr val="000000"/>
                      </a:solidFill>
                      <a:prstDash val="soli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91440" algn="l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  <a:ea typeface="+mn-ea"/>
                          <a:cs typeface="+mn-cs"/>
                        </a:rPr>
                        <a:t>M/s. </a:t>
                      </a:r>
                      <a:r>
                        <a:rPr lang="en-I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  <a:ea typeface="+mn-ea"/>
                          <a:cs typeface="+mn-cs"/>
                        </a:rPr>
                        <a:t>JSW Steel Limited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91440" algn="l" fontAlgn="ctr">
                        <a:lnSpc>
                          <a:spcPct val="100000"/>
                        </a:lnSpc>
                        <a:spcBef>
                          <a:spcPts val="660"/>
                        </a:spcBef>
                      </a:pP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  <a:ea typeface="+mn-ea"/>
                          <a:cs typeface="+mn-cs"/>
                        </a:rPr>
                        <a:t>11-11-24</a:t>
                      </a:r>
                    </a:p>
                  </a:txBody>
                  <a:tcPr marL="0" marR="0" marT="844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rowSpan="10">
                  <a:txBody>
                    <a:bodyPr/>
                    <a:lstStyle/>
                    <a:p>
                      <a:pPr marL="91440" marR="37465" indent="-635" algn="l" fontAlgn="ctr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  <a:ea typeface="+mn-ea"/>
                          <a:cs typeface="+mn-cs"/>
                        </a:rPr>
                        <a:t>Convenor : Mr. Pramod Kumar Patra</a:t>
                      </a:r>
                    </a:p>
                    <a:p>
                      <a:pPr marL="91440" marR="37465" indent="-635" algn="l" fontAlgn="ctr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  <a:ea typeface="+mn-ea"/>
                          <a:cs typeface="+mn-cs"/>
                        </a:rPr>
                        <a:t>Mines: 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  <a:ea typeface="+mn-ea"/>
                          <a:cs typeface="+mn-cs"/>
                        </a:rPr>
                        <a:t>Kasia Iron &amp; Dolomite Mines, JSPL</a:t>
                      </a:r>
                    </a:p>
                    <a:p>
                      <a:pPr marL="91440" marR="37465" indent="-635" algn="l" fontAlgn="ctr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  <a:ea typeface="+mn-ea"/>
                          <a:cs typeface="+mn-cs"/>
                        </a:rPr>
                        <a:t>Mob: 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  <a:ea typeface="+mn-ea"/>
                          <a:cs typeface="+mn-cs"/>
                        </a:rPr>
                        <a:t>9777450805</a:t>
                      </a:r>
                    </a:p>
                    <a:p>
                      <a:pPr marL="91440" algn="l" fontAlgn="ctr"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  <a:ea typeface="+mn-ea"/>
                        <a:cs typeface="+mn-cs"/>
                      </a:endParaRPr>
                    </a:p>
                    <a:p>
                      <a:pPr marL="91440" marR="196215" indent="-1270" algn="l" fontAlgn="ctr">
                        <a:lnSpc>
                          <a:spcPct val="100000"/>
                        </a:lnSpc>
                      </a:pPr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  <a:ea typeface="+mn-ea"/>
                          <a:cs typeface="+mn-cs"/>
                        </a:rPr>
                        <a:t>Member-1 (Mining): Mr. S Bharath</a:t>
                      </a:r>
                    </a:p>
                    <a:p>
                      <a:pPr marL="91440" marR="196215" indent="-1270" algn="l" fontAlgn="ctr">
                        <a:lnSpc>
                          <a:spcPct val="100000"/>
                        </a:lnSpc>
                      </a:pPr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  <a:ea typeface="+mn-ea"/>
                          <a:cs typeface="+mn-cs"/>
                        </a:rPr>
                        <a:t>Mines: 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  <a:ea typeface="+mn-ea"/>
                          <a:cs typeface="+mn-cs"/>
                        </a:rPr>
                        <a:t>Orissa Sands Complex, </a:t>
                      </a:r>
                      <a:r>
                        <a:rPr lang="en-I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  <a:ea typeface="+mn-ea"/>
                          <a:cs typeface="+mn-cs"/>
                        </a:rPr>
                        <a:t>IREL 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  <a:ea typeface="+mn-ea"/>
                        <a:cs typeface="+mn-cs"/>
                      </a:endParaRPr>
                    </a:p>
                    <a:p>
                      <a:pPr marL="91440" marR="196215" indent="-1270" algn="l" fontAlgn="ctr">
                        <a:lnSpc>
                          <a:spcPct val="100000"/>
                        </a:lnSpc>
                      </a:pPr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  <a:ea typeface="+mn-ea"/>
                          <a:cs typeface="+mn-cs"/>
                        </a:rPr>
                        <a:t>Mob: 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  <a:ea typeface="+mn-ea"/>
                          <a:cs typeface="+mn-cs"/>
                        </a:rPr>
                        <a:t>9344589881</a:t>
                      </a:r>
                    </a:p>
                    <a:p>
                      <a:pPr marL="91440" marR="196215" indent="-1270" algn="l" fontAlgn="ctr">
                        <a:lnSpc>
                          <a:spcPct val="100000"/>
                        </a:lnSpc>
                      </a:pP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  <a:ea typeface="+mn-ea"/>
                        <a:cs typeface="+mn-cs"/>
                      </a:endParaRPr>
                    </a:p>
                    <a:p>
                      <a:pPr marL="91440" algn="l" fontAlgn="ctr"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  <a:ea typeface="+mn-ea"/>
                          <a:cs typeface="+mn-cs"/>
                        </a:rPr>
                        <a:t>Member-2 (Mech): Mr. Askhay Kumar Rout</a:t>
                      </a:r>
                    </a:p>
                    <a:p>
                      <a:pPr marL="91440" marR="36830" indent="1270" algn="l" fontAlgn="ctr">
                        <a:lnSpc>
                          <a:spcPct val="100000"/>
                        </a:lnSpc>
                      </a:pPr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  <a:ea typeface="+mn-ea"/>
                          <a:cs typeface="+mn-cs"/>
                        </a:rPr>
                        <a:t>Mines: 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  <a:ea typeface="+mn-ea"/>
                          <a:cs typeface="+mn-cs"/>
                        </a:rPr>
                        <a:t>Jaribahal Iron Ore Mines, </a:t>
                      </a:r>
                      <a:r>
                        <a:rPr lang="en-I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  <a:ea typeface="+mn-ea"/>
                          <a:cs typeface="+mn-cs"/>
                        </a:rPr>
                        <a:t>Kashvi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  <a:ea typeface="+mn-ea"/>
                        <a:cs typeface="+mn-cs"/>
                      </a:endParaRPr>
                    </a:p>
                    <a:p>
                      <a:pPr marL="91440" marR="36830" indent="1270" algn="l" fontAlgn="ctr">
                        <a:lnSpc>
                          <a:spcPct val="100000"/>
                        </a:lnSpc>
                      </a:pPr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  <a:ea typeface="+mn-ea"/>
                          <a:cs typeface="+mn-cs"/>
                        </a:rPr>
                        <a:t>Mob: 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  <a:ea typeface="+mn-ea"/>
                          <a:cs typeface="+mn-cs"/>
                        </a:rPr>
                        <a:t>8144992891</a:t>
                      </a:r>
                    </a:p>
                    <a:p>
                      <a:pPr marL="91440" algn="l" fontAlgn="ctr"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  <a:ea typeface="+mn-ea"/>
                        <a:cs typeface="+mn-cs"/>
                      </a:endParaRPr>
                    </a:p>
                    <a:p>
                      <a:pPr marL="91440" algn="l" fontAlgn="ctr"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  <a:ea typeface="+mn-ea"/>
                          <a:cs typeface="+mn-cs"/>
                        </a:rPr>
                        <a:t>Member-3 (Elect): Mr. Niranjan Khillar</a:t>
                      </a:r>
                    </a:p>
                    <a:p>
                      <a:pPr marL="91440" algn="l" fontAlgn="ctr"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  <a:ea typeface="+mn-ea"/>
                          <a:cs typeface="+mn-cs"/>
                        </a:rPr>
                        <a:t>Mines: </a:t>
                      </a:r>
                      <a:r>
                        <a:rPr lang="en-I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  <a:ea typeface="+mn-ea"/>
                          <a:cs typeface="+mn-cs"/>
                        </a:rPr>
                        <a:t>Sukinda Mines (Chromite), IMFA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  <a:ea typeface="+mn-ea"/>
                        <a:cs typeface="+mn-cs"/>
                      </a:endParaRPr>
                    </a:p>
                    <a:p>
                      <a:pPr marL="91440" algn="l" fontAlgn="ctr"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  <a:ea typeface="+mn-ea"/>
                          <a:cs typeface="+mn-cs"/>
                        </a:rPr>
                        <a:t>Mob: 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  <a:ea typeface="+mn-ea"/>
                          <a:cs typeface="+mn-cs"/>
                        </a:rPr>
                        <a:t>9937702275</a:t>
                      </a:r>
                    </a:p>
                  </a:txBody>
                  <a:tcPr marL="0" marR="0" marT="7112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35140">
                <a:tc>
                  <a:txBody>
                    <a:bodyPr/>
                    <a:lstStyle/>
                    <a:p>
                      <a:pPr marL="91440" algn="ctr" fontAlgn="ctr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 marL="9525" marR="9525" marT="9525" marB="0" anchor="ctr">
                    <a:lnL w="6350">
                      <a:solidFill>
                        <a:srgbClr val="000000"/>
                      </a:solidFill>
                      <a:prstDash val="soli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91440" algn="l" fontAlgn="ctr"/>
                      <a:r>
                        <a:rPr lang="en-I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  <a:ea typeface="+mn-ea"/>
                          <a:cs typeface="+mn-cs"/>
                        </a:rPr>
                        <a:t>Thakurani Iron Ore Mines</a:t>
                      </a:r>
                    </a:p>
                  </a:txBody>
                  <a:tcPr marL="6350" marR="6350" marT="6350" marB="0" anchor="ctr">
                    <a:lnL w="6350">
                      <a:solidFill>
                        <a:srgbClr val="000000"/>
                      </a:solidFill>
                      <a:prstDash val="soli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91440" algn="l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  <a:ea typeface="+mn-ea"/>
                          <a:cs typeface="+mn-cs"/>
                        </a:rPr>
                        <a:t>M/s. </a:t>
                      </a:r>
                      <a:r>
                        <a:rPr lang="en-I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  <a:ea typeface="+mn-ea"/>
                          <a:cs typeface="+mn-cs"/>
                        </a:rPr>
                        <a:t>AM/NS India Pvt Ltd.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91440" marR="0" lvl="0" indent="0" algn="l" defTabSz="914400" eaLnBrk="1" fontAlgn="ctr" latinLnBrk="0" hangingPunct="1">
                        <a:lnSpc>
                          <a:spcPct val="100000"/>
                        </a:lnSpc>
                        <a:spcBef>
                          <a:spcPts val="66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  <a:ea typeface="+mn-ea"/>
                          <a:cs typeface="+mn-cs"/>
                        </a:rPr>
                        <a:t>12-11-24</a:t>
                      </a:r>
                    </a:p>
                  </a:txBody>
                  <a:tcPr marL="0" marR="0" marT="844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7112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51970">
                <a:tc>
                  <a:txBody>
                    <a:bodyPr/>
                    <a:lstStyle/>
                    <a:p>
                      <a:pPr marL="91440" algn="ctr" fontAlgn="ctr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  <a:ea typeface="+mn-ea"/>
                          <a:cs typeface="+mn-cs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>
                      <a:solidFill>
                        <a:srgbClr val="000000"/>
                      </a:solidFill>
                      <a:prstDash val="soli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91440" marR="0" lvl="0" indent="0" algn="l" defTabSz="91440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  <a:ea typeface="+mn-ea"/>
                          <a:cs typeface="+mn-cs"/>
                        </a:rPr>
                        <a:t>Gandhamardan Iron Ore Mines, Block-B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91440" marR="0" lvl="0" indent="0" algn="l" defTabSz="91440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  <a:ea typeface="+mn-ea"/>
                          <a:cs typeface="+mn-cs"/>
                        </a:rPr>
                        <a:t>M/s. Odisha Mining Corporation Ltd.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91440" algn="l" fontAlgn="ctr">
                        <a:lnSpc>
                          <a:spcPct val="100000"/>
                        </a:lnSpc>
                        <a:spcBef>
                          <a:spcPts val="660"/>
                        </a:spcBef>
                      </a:pP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  <a:ea typeface="+mn-ea"/>
                          <a:cs typeface="+mn-cs"/>
                        </a:rPr>
                        <a:t>13-11-24</a:t>
                      </a:r>
                    </a:p>
                  </a:txBody>
                  <a:tcPr marL="0" marR="0" marT="844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8130871"/>
                  </a:ext>
                </a:extLst>
              </a:tr>
              <a:tr h="351970">
                <a:tc>
                  <a:txBody>
                    <a:bodyPr/>
                    <a:lstStyle/>
                    <a:p>
                      <a:pPr marL="91440" algn="ctr" fontAlgn="ctr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  <a:ea typeface="+mn-ea"/>
                          <a:cs typeface="+mn-cs"/>
                        </a:rPr>
                        <a:t>4</a:t>
                      </a:r>
                    </a:p>
                  </a:txBody>
                  <a:tcPr marL="9525" marR="9525" marT="9525" marB="0" anchor="ctr">
                    <a:lnL w="6350">
                      <a:solidFill>
                        <a:srgbClr val="000000"/>
                      </a:solidFill>
                      <a:prstDash val="soli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91440" algn="l" fontAlgn="ctr"/>
                      <a:r>
                        <a:rPr lang="en-I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  <a:ea typeface="+mn-ea"/>
                          <a:cs typeface="+mn-cs"/>
                        </a:rPr>
                        <a:t>Katamati Iron Mine</a:t>
                      </a:r>
                    </a:p>
                  </a:txBody>
                  <a:tcPr marL="6350" marR="6350" marT="6350" marB="0" anchor="ctr">
                    <a:lnL w="6350">
                      <a:solidFill>
                        <a:srgbClr val="000000"/>
                      </a:solidFill>
                      <a:prstDash val="soli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91440" algn="l" fontAlgn="ctr"/>
                      <a:r>
                        <a:rPr lang="en-I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  <a:ea typeface="+mn-ea"/>
                          <a:cs typeface="+mn-cs"/>
                        </a:rPr>
                        <a:t>Tata Steel Limited 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91440" algn="l" fontAlgn="ctr">
                        <a:lnSpc>
                          <a:spcPct val="100000"/>
                        </a:lnSpc>
                        <a:spcBef>
                          <a:spcPts val="660"/>
                        </a:spcBef>
                      </a:pP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  <a:ea typeface="+mn-ea"/>
                          <a:cs typeface="+mn-cs"/>
                        </a:rPr>
                        <a:t>14-11-24</a:t>
                      </a:r>
                    </a:p>
                  </a:txBody>
                  <a:tcPr marL="0" marR="0" marT="844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7112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6959">
                <a:tc>
                  <a:txBody>
                    <a:bodyPr/>
                    <a:lstStyle/>
                    <a:p>
                      <a:pPr marL="91440" algn="ctr" fontAlgn="ctr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  <a:ea typeface="+mn-ea"/>
                          <a:cs typeface="+mn-cs"/>
                        </a:rPr>
                        <a:t>5</a:t>
                      </a:r>
                    </a:p>
                  </a:txBody>
                  <a:tcPr marL="9525" marR="9525" marT="9525" marB="0" anchor="ctr">
                    <a:lnL w="6350">
                      <a:solidFill>
                        <a:srgbClr val="000000"/>
                      </a:solidFill>
                      <a:prstDash val="soli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91440" algn="l" fontAlgn="ctr"/>
                      <a:r>
                        <a:rPr lang="en-I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  <a:ea typeface="+mn-ea"/>
                          <a:cs typeface="+mn-cs"/>
                        </a:rPr>
                        <a:t>Joda East Iron Mine</a:t>
                      </a:r>
                      <a:endParaRPr lang="sv-SE" sz="11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  <a:ea typeface="+mn-ea"/>
                        <a:cs typeface="+mn-cs"/>
                      </a:endParaRP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91440" algn="l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  <a:ea typeface="+mn-ea"/>
                          <a:cs typeface="+mn-cs"/>
                        </a:rPr>
                        <a:t>M/s. Tata Steel Limited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91440" algn="l" fontAlgn="ctr">
                        <a:lnSpc>
                          <a:spcPct val="100000"/>
                        </a:lnSpc>
                        <a:spcBef>
                          <a:spcPts val="660"/>
                        </a:spcBef>
                      </a:pP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  <a:ea typeface="+mn-ea"/>
                          <a:cs typeface="+mn-cs"/>
                        </a:rPr>
                        <a:t>15-11-24</a:t>
                      </a:r>
                    </a:p>
                  </a:txBody>
                  <a:tcPr marL="0" marR="0" marT="844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79868835"/>
                  </a:ext>
                </a:extLst>
              </a:tr>
              <a:tr h="376959">
                <a:tc>
                  <a:txBody>
                    <a:bodyPr/>
                    <a:lstStyle/>
                    <a:p>
                      <a:pPr marL="91440" algn="ctr" fontAlgn="ctr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  <a:ea typeface="+mn-ea"/>
                          <a:cs typeface="+mn-cs"/>
                        </a:rPr>
                        <a:t>6</a:t>
                      </a:r>
                    </a:p>
                  </a:txBody>
                  <a:tcPr marL="9525" marR="9525" marT="9525" marB="0" anchor="ctr">
                    <a:lnL w="6350">
                      <a:solidFill>
                        <a:srgbClr val="000000"/>
                      </a:solidFill>
                      <a:prstDash val="soli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91440" algn="l" fontAlgn="ctr"/>
                      <a:r>
                        <a:rPr lang="en-I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  <a:ea typeface="+mn-ea"/>
                          <a:cs typeface="+mn-cs"/>
                        </a:rPr>
                        <a:t>Khondbond Iron &amp; Mn Mine</a:t>
                      </a:r>
                    </a:p>
                  </a:txBody>
                  <a:tcPr marL="6350" marR="6350" marT="6350" marB="0" anchor="ctr">
                    <a:lnL w="6350">
                      <a:solidFill>
                        <a:srgbClr val="000000"/>
                      </a:solidFill>
                      <a:prstDash val="soli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91440" algn="l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  <a:ea typeface="+mn-ea"/>
                          <a:cs typeface="+mn-cs"/>
                        </a:rPr>
                        <a:t>M/s. </a:t>
                      </a:r>
                      <a:r>
                        <a:rPr lang="en-I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  <a:ea typeface="+mn-ea"/>
                          <a:cs typeface="+mn-cs"/>
                        </a:rPr>
                        <a:t>Tata Steel Ltd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91440" algn="l" fontAlgn="ctr">
                        <a:lnSpc>
                          <a:spcPct val="100000"/>
                        </a:lnSpc>
                        <a:spcBef>
                          <a:spcPts val="660"/>
                        </a:spcBef>
                      </a:pP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  <a:ea typeface="+mn-ea"/>
                          <a:cs typeface="+mn-cs"/>
                        </a:rPr>
                        <a:t>16-11-24</a:t>
                      </a:r>
                    </a:p>
                  </a:txBody>
                  <a:tcPr marL="0" marR="0" marT="844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7112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25995">
                <a:tc>
                  <a:txBody>
                    <a:bodyPr/>
                    <a:lstStyle/>
                    <a:p>
                      <a:pPr marL="91440" algn="ctr" fontAlgn="ctr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  <a:ea typeface="+mn-ea"/>
                          <a:cs typeface="+mn-cs"/>
                        </a:rPr>
                        <a:t>7</a:t>
                      </a:r>
                    </a:p>
                  </a:txBody>
                  <a:tcPr marL="9525" marR="9525" marT="9525" marB="0" anchor="ctr">
                    <a:lnL w="6350">
                      <a:solidFill>
                        <a:srgbClr val="000000"/>
                      </a:solidFill>
                      <a:prstDash val="soli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91440" algn="l" fontAlgn="ctr"/>
                      <a:r>
                        <a:rPr lang="en-I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  <a:ea typeface="+mn-ea"/>
                          <a:cs typeface="+mn-cs"/>
                        </a:rPr>
                        <a:t>Guali Iron Ore Mines </a:t>
                      </a:r>
                    </a:p>
                  </a:txBody>
                  <a:tcPr marL="6350" marR="6350" marT="6350" marB="0" anchor="ctr">
                    <a:lnL w="6350">
                      <a:solidFill>
                        <a:srgbClr val="000000"/>
                      </a:solidFill>
                      <a:prstDash val="soli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91440" algn="l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  <a:ea typeface="+mn-ea"/>
                          <a:cs typeface="+mn-cs"/>
                        </a:rPr>
                        <a:t>M/s. </a:t>
                      </a:r>
                      <a:r>
                        <a:rPr lang="en-I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  <a:ea typeface="+mn-ea"/>
                          <a:cs typeface="+mn-cs"/>
                        </a:rPr>
                        <a:t>Odisha Mining Corporation ltd 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91440" algn="l" fontAlgn="ctr">
                        <a:lnSpc>
                          <a:spcPct val="100000"/>
                        </a:lnSpc>
                        <a:spcBef>
                          <a:spcPts val="660"/>
                        </a:spcBef>
                      </a:pP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  <a:ea typeface="+mn-ea"/>
                          <a:cs typeface="+mn-cs"/>
                        </a:rPr>
                        <a:t>18-11-24</a:t>
                      </a:r>
                    </a:p>
                  </a:txBody>
                  <a:tcPr marL="0" marR="0" marT="844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7112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25995">
                <a:tc>
                  <a:txBody>
                    <a:bodyPr/>
                    <a:lstStyle/>
                    <a:p>
                      <a:pPr marL="91440" algn="ctr" fontAlgn="ctr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  <a:ea typeface="+mn-ea"/>
                          <a:cs typeface="+mn-cs"/>
                        </a:rPr>
                        <a:t>8</a:t>
                      </a:r>
                    </a:p>
                  </a:txBody>
                  <a:tcPr marL="9525" marR="9525" marT="9525" marB="0" anchor="ctr">
                    <a:lnL w="6350">
                      <a:solidFill>
                        <a:srgbClr val="000000"/>
                      </a:solidFill>
                      <a:prstDash val="soli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91440" algn="l" fontAlgn="ctr"/>
                      <a:r>
                        <a:rPr lang="en-I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  <a:ea typeface="+mn-ea"/>
                          <a:cs typeface="+mn-cs"/>
                        </a:rPr>
                        <a:t>Bolani Ores Mines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91440" algn="l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  <a:ea typeface="+mn-ea"/>
                          <a:cs typeface="+mn-cs"/>
                        </a:rPr>
                        <a:t>M/s. Steel Authority of India Limited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91440" algn="l" fontAlgn="ctr">
                        <a:lnSpc>
                          <a:spcPct val="100000"/>
                        </a:lnSpc>
                        <a:spcBef>
                          <a:spcPts val="660"/>
                        </a:spcBef>
                      </a:pP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  <a:ea typeface="+mn-ea"/>
                          <a:cs typeface="+mn-cs"/>
                        </a:rPr>
                        <a:t>19-11-24</a:t>
                      </a:r>
                    </a:p>
                  </a:txBody>
                  <a:tcPr marL="0" marR="0" marT="844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42773465"/>
                  </a:ext>
                </a:extLst>
              </a:tr>
              <a:tr h="266666">
                <a:tc>
                  <a:txBody>
                    <a:bodyPr/>
                    <a:lstStyle/>
                    <a:p>
                      <a:pPr marL="91440" algn="ctr" fontAlgn="ctr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  <a:ea typeface="+mn-ea"/>
                          <a:cs typeface="+mn-cs"/>
                        </a:rPr>
                        <a:t>9</a:t>
                      </a:r>
                    </a:p>
                  </a:txBody>
                  <a:tcPr marL="9525" marR="9525" marT="9525" marB="0" anchor="ctr">
                    <a:lnL w="6350">
                      <a:solidFill>
                        <a:srgbClr val="000000"/>
                      </a:solidFill>
                      <a:prstDash val="soli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91440" algn="l" fontAlgn="ctr"/>
                      <a:r>
                        <a:rPr lang="en-I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  <a:ea typeface="+mn-ea"/>
                          <a:cs typeface="+mn-cs"/>
                        </a:rPr>
                        <a:t>South Kaliapani Chromite Mines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91440" algn="l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  <a:ea typeface="+mn-ea"/>
                          <a:cs typeface="+mn-cs"/>
                        </a:rPr>
                        <a:t>M/s. Odisha Mining Corporation Ltd.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91440" marR="0" lvl="0" indent="0" algn="l" defTabSz="914400" eaLnBrk="1" fontAlgn="ctr" latinLnBrk="0" hangingPunct="1">
                        <a:lnSpc>
                          <a:spcPct val="100000"/>
                        </a:lnSpc>
                        <a:spcBef>
                          <a:spcPts val="66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  <a:ea typeface="+mn-ea"/>
                          <a:cs typeface="+mn-cs"/>
                        </a:rPr>
                        <a:t>21-11-24</a:t>
                      </a:r>
                    </a:p>
                  </a:txBody>
                  <a:tcPr marL="0" marR="0" marT="844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7112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34750">
                <a:tc>
                  <a:txBody>
                    <a:bodyPr/>
                    <a:lstStyle/>
                    <a:p>
                      <a:pPr marL="91440" algn="ctr" fontAlgn="ctr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  <a:ea typeface="+mn-ea"/>
                          <a:cs typeface="+mn-cs"/>
                        </a:rPr>
                        <a:t>10</a:t>
                      </a:r>
                    </a:p>
                  </a:txBody>
                  <a:tcPr marL="9525" marR="9525" marT="9525" marB="0" anchor="ctr">
                    <a:lnL w="6350">
                      <a:solidFill>
                        <a:srgbClr val="000000"/>
                      </a:solidFill>
                      <a:prstDash val="soli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91440" algn="l" fontAlgn="ctr"/>
                      <a:r>
                        <a:rPr lang="en-I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  <a:ea typeface="+mn-ea"/>
                          <a:cs typeface="+mn-cs"/>
                        </a:rPr>
                        <a:t>Sukinda Chromite Mine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91440" algn="l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  <a:ea typeface="+mn-ea"/>
                          <a:cs typeface="+mn-cs"/>
                        </a:rPr>
                        <a:t>M/s. Tata Steel Limited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91440" algn="l" fontAlgn="ctr">
                        <a:lnSpc>
                          <a:spcPct val="100000"/>
                        </a:lnSpc>
                        <a:spcBef>
                          <a:spcPts val="660"/>
                        </a:spcBef>
                      </a:pP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  <a:ea typeface="+mn-ea"/>
                          <a:cs typeface="+mn-cs"/>
                        </a:rPr>
                        <a:t>22-11-24</a:t>
                      </a:r>
                    </a:p>
                  </a:txBody>
                  <a:tcPr marL="0" marR="0" marT="850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marL="91440" algn="l" fontAlgn="b"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endParaRPr lang="en-US" sz="10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711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31476169"/>
                  </a:ext>
                </a:extLst>
              </a:tr>
            </a:tbl>
          </a:graphicData>
        </a:graphic>
      </p:graphicFrame>
      <p:sp>
        <p:nvSpPr>
          <p:cNvPr id="5" name="object 2"/>
          <p:cNvSpPr txBox="1"/>
          <p:nvPr/>
        </p:nvSpPr>
        <p:spPr>
          <a:xfrm>
            <a:off x="142844" y="79324"/>
            <a:ext cx="8858312" cy="705962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0" marR="119380" lvl="0" indent="0" algn="ctr" defTabSz="914400" rtl="0" eaLnBrk="1" fontAlgn="auto" latinLnBrk="0" hangingPunct="1">
              <a:lnSpc>
                <a:spcPct val="1501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3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42</a:t>
            </a:r>
            <a:r>
              <a:rPr kumimoji="0" lang="en-US" sz="1800" b="1" i="0" u="none" strike="noStrike" kern="1200" cap="none" spc="30" normalizeH="0" baseline="3000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nd</a:t>
            </a:r>
            <a:r>
              <a:rPr kumimoji="0" lang="en-US" sz="1800" b="1" i="0" u="none" strike="noStrike" kern="1200" cap="none" spc="3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 </a:t>
            </a:r>
            <a:r>
              <a:rPr kumimoji="0" lang="en-US" sz="1800" b="1" i="0" u="none" strike="noStrike" kern="1200" cap="none" spc="-15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ANNUAL</a:t>
            </a:r>
            <a:r>
              <a:rPr kumimoji="0" lang="en-US" sz="1800" b="1" i="0" u="none" strike="noStrike" kern="1200" cap="none" spc="-11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  </a:t>
            </a:r>
            <a:r>
              <a:rPr kumimoji="0" lang="en-US" sz="1800" b="1" i="0" u="none" strike="noStrike" kern="1200" cap="none" spc="-1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MINES  </a:t>
            </a:r>
            <a:r>
              <a:rPr kumimoji="0" lang="en-US" sz="1800" b="1" i="0" u="none" strike="noStrike" kern="1200" cap="none" spc="-165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SAFETY  </a:t>
            </a:r>
            <a:r>
              <a:rPr kumimoji="0" lang="en-US" sz="1800" b="1" i="0" u="none" strike="noStrike" kern="1200" cap="none" spc="-175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WEEK  </a:t>
            </a:r>
            <a:r>
              <a:rPr kumimoji="0" lang="en-US" sz="1800" b="1" i="0" u="none" strike="noStrike" kern="1200" cap="none" spc="-145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CELEBRATION </a:t>
            </a:r>
            <a:r>
              <a:rPr kumimoji="0" lang="en-US" sz="1800" b="1" i="0" u="none" strike="noStrike" kern="1200" cap="none" spc="17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-</a:t>
            </a:r>
            <a:r>
              <a:rPr kumimoji="0" lang="en-US" sz="1800" b="1" i="0" u="none" strike="noStrike" kern="1200" cap="none" spc="4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2024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-65" normalizeH="0" baseline="0" noProof="0" dirty="0">
                <a:ln>
                  <a:noFill/>
                </a:ln>
                <a:solidFill>
                  <a:srgbClr val="66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BHUBANESWAR</a:t>
            </a:r>
            <a:r>
              <a:rPr kumimoji="0" sz="1800" b="1" i="0" u="none" strike="noStrike" kern="1200" cap="none" spc="-65" normalizeH="0" baseline="0" noProof="0" dirty="0">
                <a:ln>
                  <a:noFill/>
                </a:ln>
                <a:solidFill>
                  <a:srgbClr val="66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sz="1800" b="1" i="0" u="none" strike="noStrike" kern="1200" cap="none" spc="-60" normalizeH="0" baseline="0" noProof="0" dirty="0">
                <a:ln>
                  <a:noFill/>
                </a:ln>
                <a:solidFill>
                  <a:srgbClr val="66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REGION</a:t>
            </a:r>
            <a:r>
              <a:rPr kumimoji="0" lang="en-US" sz="1800" b="1" i="0" u="none" strike="noStrike" kern="1200" cap="none" spc="-60" normalizeH="0" baseline="0" noProof="0" dirty="0">
                <a:ln>
                  <a:noFill/>
                </a:ln>
                <a:solidFill>
                  <a:srgbClr val="66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1 </a:t>
            </a:r>
            <a:r>
              <a:rPr kumimoji="0" sz="1800" b="1" i="0" u="none" strike="noStrike" kern="1200" cap="none" spc="-60" normalizeH="0" baseline="0" noProof="0" dirty="0">
                <a:ln>
                  <a:noFill/>
                </a:ln>
                <a:solidFill>
                  <a:srgbClr val="66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(GROUP </a:t>
            </a:r>
            <a:r>
              <a:rPr kumimoji="0" lang="en-US" sz="1800" b="1" i="0" u="none" strike="noStrike" kern="1200" cap="none" spc="140" normalizeH="0" baseline="0" noProof="0" dirty="0">
                <a:ln>
                  <a:noFill/>
                </a:ln>
                <a:solidFill>
                  <a:srgbClr val="66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–</a:t>
            </a:r>
            <a:r>
              <a:rPr kumimoji="0" sz="1800" b="1" i="0" u="none" strike="noStrike" kern="1200" cap="none" spc="20" normalizeH="0" baseline="0" noProof="0" dirty="0">
                <a:ln>
                  <a:noFill/>
                </a:ln>
                <a:solidFill>
                  <a:srgbClr val="66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A</a:t>
            </a:r>
            <a:r>
              <a:rPr kumimoji="0" lang="en-IN" sz="1800" b="1" i="0" u="none" strike="noStrike" kern="1200" cap="none" spc="20" normalizeH="0" baseline="0" noProof="0" dirty="0">
                <a:ln>
                  <a:noFill/>
                </a:ln>
                <a:solidFill>
                  <a:srgbClr val="66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-1</a:t>
            </a:r>
            <a:r>
              <a:rPr kumimoji="0" sz="1800" b="1" i="0" u="none" strike="noStrike" kern="1200" cap="none" spc="20" normalizeH="0" baseline="0" noProof="0" dirty="0">
                <a:ln>
                  <a:noFill/>
                </a:ln>
                <a:solidFill>
                  <a:srgbClr val="66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)</a:t>
            </a: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pic>
        <p:nvPicPr>
          <p:cNvPr id="2" name="Picture 2">
            <a:extLst>
              <a:ext uri="{FF2B5EF4-FFF2-40B4-BE49-F238E27FC236}">
                <a16:creationId xmlns:a16="http://schemas.microsoft.com/office/drawing/2014/main" id="{F6D0D4F0-C917-2FF0-2592-0277B776E0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3840" y="51470"/>
            <a:ext cx="1440160" cy="720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4EBA5A4D-B538-308D-3297-34148F86F3BD}"/>
              </a:ext>
            </a:extLst>
          </p:cNvPr>
          <p:cNvCxnSpPr/>
          <p:nvPr/>
        </p:nvCxnSpPr>
        <p:spPr>
          <a:xfrm>
            <a:off x="0" y="843558"/>
            <a:ext cx="9144000" cy="0"/>
          </a:xfrm>
          <a:prstGeom prst="line">
            <a:avLst/>
          </a:prstGeom>
          <a:ln w="571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>
            <a:extLst>
              <a:ext uri="{FF2B5EF4-FFF2-40B4-BE49-F238E27FC236}">
                <a16:creationId xmlns:a16="http://schemas.microsoft.com/office/drawing/2014/main" id="{7CCE9BF8-3F2A-391C-F153-A8930F5C043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2056" y="32657"/>
            <a:ext cx="792815" cy="7223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20204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67595731"/>
              </p:ext>
            </p:extLst>
          </p:nvPr>
        </p:nvGraphicFramePr>
        <p:xfrm>
          <a:off x="142844" y="967594"/>
          <a:ext cx="8858312" cy="3980417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1294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6396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2806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0622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44711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436783">
                <a:tc>
                  <a:txBody>
                    <a:bodyPr/>
                    <a:lstStyle/>
                    <a:p>
                      <a:pPr marL="91440" algn="ctr" fontAlgn="ctr">
                        <a:lnSpc>
                          <a:spcPct val="100000"/>
                        </a:lnSpc>
                        <a:spcBef>
                          <a:spcPts val="545"/>
                        </a:spcBef>
                      </a:pPr>
                      <a:r>
                        <a:rPr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  <a:ea typeface="+mn-ea"/>
                          <a:cs typeface="+mn-cs"/>
                        </a:rPr>
                        <a:t>Sl. No</a:t>
                      </a:r>
                    </a:p>
                  </a:txBody>
                  <a:tcPr marL="0" marR="0" marT="69215" marB="0" anchor="ctr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91440" algn="ctr" fontAlgn="ctr">
                        <a:lnSpc>
                          <a:spcPct val="100000"/>
                        </a:lnSpc>
                        <a:spcBef>
                          <a:spcPts val="545"/>
                        </a:spcBef>
                      </a:pPr>
                      <a:r>
                        <a:rPr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  <a:ea typeface="+mn-ea"/>
                          <a:cs typeface="+mn-cs"/>
                        </a:rPr>
                        <a:t>Name of Mine</a:t>
                      </a:r>
                    </a:p>
                  </a:txBody>
                  <a:tcPr marL="0" marR="0" marT="69215" marB="0" anchor="ctr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91440" algn="ctr" fontAlgn="ctr">
                        <a:lnSpc>
                          <a:spcPct val="100000"/>
                        </a:lnSpc>
                        <a:spcBef>
                          <a:spcPts val="545"/>
                        </a:spcBef>
                      </a:pPr>
                      <a:r>
                        <a:rPr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  <a:ea typeface="+mn-ea"/>
                          <a:cs typeface="+mn-cs"/>
                        </a:rPr>
                        <a:t>Name of the Owner</a:t>
                      </a:r>
                    </a:p>
                  </a:txBody>
                  <a:tcPr marL="0" marR="0" marT="69215" marB="0" anchor="ctr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91440" algn="ctr" fontAlgn="ctr">
                        <a:lnSpc>
                          <a:spcPct val="100000"/>
                        </a:lnSpc>
                        <a:spcBef>
                          <a:spcPts val="545"/>
                        </a:spcBef>
                      </a:pPr>
                      <a:r>
                        <a:rPr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  <a:ea typeface="+mn-ea"/>
                          <a:cs typeface="+mn-cs"/>
                        </a:rPr>
                        <a:t>Date of Inspection</a:t>
                      </a:r>
                    </a:p>
                  </a:txBody>
                  <a:tcPr marL="0" marR="0" marT="69215" marB="0" anchor="ctr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91440" algn="ctr" fontAlgn="ctr">
                        <a:lnSpc>
                          <a:spcPct val="100000"/>
                        </a:lnSpc>
                        <a:spcBef>
                          <a:spcPts val="545"/>
                        </a:spcBef>
                      </a:pPr>
                      <a:r>
                        <a:rPr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  <a:ea typeface="+mn-ea"/>
                          <a:cs typeface="+mn-cs"/>
                        </a:rPr>
                        <a:t>Inspection Team</a:t>
                      </a:r>
                    </a:p>
                  </a:txBody>
                  <a:tcPr marL="0" marR="0" marT="69215" marB="0" anchor="ctr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16302">
                <a:tc>
                  <a:txBody>
                    <a:bodyPr/>
                    <a:lstStyle/>
                    <a:p>
                      <a:pPr marL="91440" algn="ctr" fontAlgn="ctr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>
                      <a:solidFill>
                        <a:srgbClr val="000000"/>
                      </a:solidFill>
                      <a:prstDash val="soli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1440" algn="l" fontAlgn="ctr"/>
                      <a:r>
                        <a:rPr lang="en-I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  <a:ea typeface="+mn-ea"/>
                          <a:cs typeface="+mn-cs"/>
                        </a:rPr>
                        <a:t>Nuagaon Iron Ore Mine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1440" algn="l" fontAlgn="ctr"/>
                      <a:r>
                        <a:rPr lang="en-I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  <a:ea typeface="+mn-ea"/>
                          <a:cs typeface="+mn-cs"/>
                        </a:rPr>
                        <a:t>M/s. JSW Steel Limited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1440" algn="l" fontAlgn="ctr">
                        <a:lnSpc>
                          <a:spcPct val="100000"/>
                        </a:lnSpc>
                        <a:spcBef>
                          <a:spcPts val="660"/>
                        </a:spcBef>
                      </a:pP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  <a:ea typeface="+mn-ea"/>
                          <a:cs typeface="+mn-cs"/>
                        </a:rPr>
                        <a:t>15-11-24</a:t>
                      </a:r>
                    </a:p>
                  </a:txBody>
                  <a:tcPr marL="0" marR="0" marT="844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9">
                  <a:txBody>
                    <a:bodyPr/>
                    <a:lstStyle/>
                    <a:p>
                      <a:pPr marL="91440" marR="37465" indent="-635" algn="l" fontAlgn="ctr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  <a:ea typeface="+mn-ea"/>
                          <a:cs typeface="+mn-cs"/>
                        </a:rPr>
                        <a:t>Convenor : Mr. Umesh Kumar Bhaskar</a:t>
                      </a:r>
                    </a:p>
                    <a:p>
                      <a:pPr marL="91440" marR="37465" indent="-635" algn="l" fontAlgn="ctr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  <a:ea typeface="+mn-ea"/>
                          <a:cs typeface="+mn-cs"/>
                        </a:rPr>
                        <a:t>Mines: 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  <a:ea typeface="+mn-ea"/>
                          <a:cs typeface="+mn-cs"/>
                        </a:rPr>
                        <a:t>Bolani Ores Mines, SAIL</a:t>
                      </a:r>
                    </a:p>
                    <a:p>
                      <a:pPr marL="91440" marR="37465" indent="-635" algn="l" fontAlgn="ctr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  <a:ea typeface="+mn-ea"/>
                          <a:cs typeface="+mn-cs"/>
                        </a:rPr>
                        <a:t>Mob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  <a:ea typeface="+mn-ea"/>
                          <a:cs typeface="+mn-cs"/>
                        </a:rPr>
                        <a:t>: 8895503579</a:t>
                      </a:r>
                    </a:p>
                    <a:p>
                      <a:pPr marL="91440" algn="l" fontAlgn="ctr"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  <a:ea typeface="+mn-ea"/>
                        <a:cs typeface="+mn-cs"/>
                      </a:endParaRPr>
                    </a:p>
                    <a:p>
                      <a:pPr marL="91440" marR="196215" indent="-1270" algn="l" fontAlgn="ctr">
                        <a:lnSpc>
                          <a:spcPct val="100000"/>
                        </a:lnSpc>
                      </a:pPr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  <a:ea typeface="+mn-ea"/>
                          <a:cs typeface="+mn-cs"/>
                        </a:rPr>
                        <a:t>Member-1 (Mining): Mr. Rajesh Kumar Sahoo</a:t>
                      </a:r>
                    </a:p>
                    <a:p>
                      <a:pPr marL="91440" marR="196215" lvl="0" indent="-1270" algn="l" defTabSz="91440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  <a:ea typeface="+mn-ea"/>
                          <a:cs typeface="+mn-cs"/>
                        </a:rPr>
                        <a:t>Mines: </a:t>
                      </a:r>
                      <a:r>
                        <a:rPr lang="en-I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  <a:ea typeface="+mn-ea"/>
                          <a:cs typeface="+mn-cs"/>
                        </a:rPr>
                        <a:t>Sukinda Mines (Chromite), IMFA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  <a:ea typeface="+mn-ea"/>
                        <a:cs typeface="+mn-cs"/>
                      </a:endParaRPr>
                    </a:p>
                    <a:p>
                      <a:pPr marL="91440" marR="196215" indent="-1270" algn="l" fontAlgn="ctr">
                        <a:lnSpc>
                          <a:spcPct val="100000"/>
                        </a:lnSpc>
                      </a:pPr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  <a:ea typeface="+mn-ea"/>
                          <a:cs typeface="+mn-cs"/>
                        </a:rPr>
                        <a:t>Mob: 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  <a:ea typeface="+mn-ea"/>
                          <a:cs typeface="+mn-cs"/>
                        </a:rPr>
                        <a:t>9777575734</a:t>
                      </a:r>
                    </a:p>
                    <a:p>
                      <a:pPr marL="91440" marR="196215" indent="-1270" algn="l" fontAlgn="ctr">
                        <a:lnSpc>
                          <a:spcPct val="100000"/>
                        </a:lnSpc>
                      </a:pP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  <a:ea typeface="+mn-ea"/>
                        <a:cs typeface="+mn-cs"/>
                      </a:endParaRPr>
                    </a:p>
                    <a:p>
                      <a:pPr marL="91440" algn="l" fontAlgn="ctr"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  <a:ea typeface="+mn-ea"/>
                          <a:cs typeface="+mn-cs"/>
                        </a:rPr>
                        <a:t>Member-2 (Mech): Mr. </a:t>
                      </a:r>
                      <a:r>
                        <a:rPr lang="en-US" sz="11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  <a:ea typeface="+mn-ea"/>
                          <a:cs typeface="+mn-cs"/>
                        </a:rPr>
                        <a:t>Tribikram</a:t>
                      </a:r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  <a:ea typeface="+mn-ea"/>
                          <a:cs typeface="+mn-cs"/>
                        </a:rPr>
                        <a:t> Panda</a:t>
                      </a:r>
                    </a:p>
                    <a:p>
                      <a:pPr marL="91440" marR="36830" indent="1270" algn="l" fontAlgn="ctr">
                        <a:lnSpc>
                          <a:spcPct val="100000"/>
                        </a:lnSpc>
                      </a:pPr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  <a:ea typeface="+mn-ea"/>
                          <a:cs typeface="+mn-cs"/>
                        </a:rPr>
                        <a:t>Mines: 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  <a:ea typeface="+mn-ea"/>
                          <a:cs typeface="+mn-cs"/>
                        </a:rPr>
                        <a:t>Sukinda Mines (Chromite), IMFA</a:t>
                      </a:r>
                    </a:p>
                    <a:p>
                      <a:pPr marL="91440" marR="36830" indent="1270" algn="l" fontAlgn="ctr">
                        <a:lnSpc>
                          <a:spcPct val="100000"/>
                        </a:lnSpc>
                      </a:pPr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  <a:ea typeface="+mn-ea"/>
                          <a:cs typeface="+mn-cs"/>
                        </a:rPr>
                        <a:t>Mob: 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  <a:ea typeface="+mn-ea"/>
                          <a:cs typeface="+mn-cs"/>
                        </a:rPr>
                        <a:t>9556685320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highlight>
                          <a:srgbClr val="FFFF00"/>
                        </a:highlight>
                        <a:latin typeface="Aptos Narrow" panose="020B0004020202020204" pitchFamily="34" charset="0"/>
                        <a:ea typeface="+mn-ea"/>
                        <a:cs typeface="+mn-cs"/>
                      </a:endParaRPr>
                    </a:p>
                    <a:p>
                      <a:pPr marL="91440" algn="l" fontAlgn="ctr"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  <a:ea typeface="+mn-ea"/>
                        <a:cs typeface="+mn-cs"/>
                      </a:endParaRPr>
                    </a:p>
                    <a:p>
                      <a:pPr marL="91440" algn="l" fontAlgn="ctr"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  <a:ea typeface="+mn-ea"/>
                          <a:cs typeface="+mn-cs"/>
                        </a:rPr>
                        <a:t>Member-3 (Elect): Mr. Sibananda Chakra</a:t>
                      </a:r>
                    </a:p>
                    <a:p>
                      <a:pPr marL="91440" algn="l" fontAlgn="ctr"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  <a:ea typeface="+mn-ea"/>
                          <a:cs typeface="+mn-cs"/>
                        </a:rPr>
                        <a:t>Mines: 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  <a:ea typeface="+mn-ea"/>
                          <a:cs typeface="+mn-cs"/>
                        </a:rPr>
                        <a:t>Thakurani Iron Ore Mines, AMNS</a:t>
                      </a:r>
                    </a:p>
                    <a:p>
                      <a:pPr marL="91440" algn="l" fontAlgn="ctr"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  <a:ea typeface="+mn-ea"/>
                          <a:cs typeface="+mn-cs"/>
                        </a:rPr>
                        <a:t>Mob: 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  <a:ea typeface="+mn-ea"/>
                          <a:cs typeface="+mn-cs"/>
                        </a:rPr>
                        <a:t>7815033754</a:t>
                      </a:r>
                    </a:p>
                  </a:txBody>
                  <a:tcPr marL="0" marR="0" marT="711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8900">
                <a:tc>
                  <a:txBody>
                    <a:bodyPr/>
                    <a:lstStyle/>
                    <a:p>
                      <a:pPr marL="91440" algn="ctr" fontAlgn="ctr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 marL="9525" marR="9525" marT="9525" marB="0" anchor="ctr">
                    <a:lnL w="6350">
                      <a:solidFill>
                        <a:srgbClr val="000000"/>
                      </a:solidFill>
                      <a:prstDash val="soli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1440" algn="l" fontAlgn="ctr"/>
                      <a:r>
                        <a:rPr lang="en-I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  <a:ea typeface="+mn-ea"/>
                          <a:cs typeface="+mn-cs"/>
                        </a:rPr>
                        <a:t>Jilling Langalota Iron Ore Mines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1440" algn="l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  <a:ea typeface="+mn-ea"/>
                          <a:cs typeface="+mn-cs"/>
                        </a:rPr>
                        <a:t>M/s. </a:t>
                      </a:r>
                      <a:r>
                        <a:rPr lang="en-I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  <a:ea typeface="+mn-ea"/>
                          <a:cs typeface="+mn-cs"/>
                        </a:rPr>
                        <a:t>Odisha Mining Corporation Limited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1440" algn="l" fontAlgn="ctr">
                        <a:lnSpc>
                          <a:spcPct val="100000"/>
                        </a:lnSpc>
                        <a:spcBef>
                          <a:spcPts val="660"/>
                        </a:spcBef>
                      </a:pP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  <a:ea typeface="+mn-ea"/>
                          <a:cs typeface="+mn-cs"/>
                        </a:rPr>
                        <a:t>12-11-24</a:t>
                      </a:r>
                    </a:p>
                  </a:txBody>
                  <a:tcPr marL="0" marR="0" marT="844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56682054"/>
                  </a:ext>
                </a:extLst>
              </a:tr>
              <a:tr h="337098">
                <a:tc>
                  <a:txBody>
                    <a:bodyPr/>
                    <a:lstStyle/>
                    <a:p>
                      <a:pPr marL="91440" algn="ctr" fontAlgn="ctr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  <a:ea typeface="+mn-ea"/>
                          <a:cs typeface="+mn-cs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>
                      <a:solidFill>
                        <a:srgbClr val="000000"/>
                      </a:solidFill>
                      <a:prstDash val="soli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91440" algn="l" fontAlgn="ctr"/>
                      <a:r>
                        <a:rPr lang="en-I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  <a:ea typeface="+mn-ea"/>
                          <a:cs typeface="+mn-cs"/>
                        </a:rPr>
                        <a:t>Kasia Iron &amp; Dolomite Mines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91440" algn="l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  <a:ea typeface="+mn-ea"/>
                          <a:cs typeface="+mn-cs"/>
                        </a:rPr>
                        <a:t>M/s. </a:t>
                      </a:r>
                      <a:r>
                        <a:rPr lang="en-I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  <a:ea typeface="+mn-ea"/>
                          <a:cs typeface="+mn-cs"/>
                        </a:rPr>
                        <a:t>Jindal Steel &amp; Power Limited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91440" algn="l" fontAlgn="ctr">
                        <a:lnSpc>
                          <a:spcPct val="100000"/>
                        </a:lnSpc>
                        <a:spcBef>
                          <a:spcPts val="660"/>
                        </a:spcBef>
                      </a:pP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  <a:ea typeface="+mn-ea"/>
                          <a:cs typeface="+mn-cs"/>
                        </a:rPr>
                        <a:t>13-11-24</a:t>
                      </a:r>
                    </a:p>
                  </a:txBody>
                  <a:tcPr marL="0" marR="0" marT="844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7112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14307">
                <a:tc>
                  <a:txBody>
                    <a:bodyPr/>
                    <a:lstStyle/>
                    <a:p>
                      <a:pPr marL="91440" algn="ctr" fontAlgn="ctr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  <a:ea typeface="+mn-ea"/>
                          <a:cs typeface="+mn-cs"/>
                        </a:rPr>
                        <a:t>4</a:t>
                      </a:r>
                    </a:p>
                  </a:txBody>
                  <a:tcPr marL="9525" marR="9525" marT="9525" marB="0" anchor="ctr">
                    <a:lnL w="6350">
                      <a:solidFill>
                        <a:srgbClr val="000000"/>
                      </a:solidFill>
                      <a:prstDash val="soli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91440" algn="l" fontAlgn="ctr"/>
                      <a:r>
                        <a:rPr lang="sv-S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  <a:ea typeface="+mn-ea"/>
                          <a:cs typeface="+mn-cs"/>
                        </a:rPr>
                        <a:t>Balda Iron Ore Block Mines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91440" algn="l" fontAlgn="ctr"/>
                      <a:r>
                        <a:rPr lang="en-I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  <a:ea typeface="+mn-ea"/>
                          <a:cs typeface="+mn-cs"/>
                        </a:rPr>
                        <a:t>M/s. </a:t>
                      </a:r>
                      <a:r>
                        <a:rPr lang="en-IN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  <a:ea typeface="+mn-ea"/>
                          <a:cs typeface="+mn-cs"/>
                        </a:rPr>
                        <a:t>Serajuddin</a:t>
                      </a:r>
                      <a:r>
                        <a:rPr lang="en-I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  <a:ea typeface="+mn-ea"/>
                          <a:cs typeface="+mn-cs"/>
                        </a:rPr>
                        <a:t> &amp; Co.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91440" algn="l" fontAlgn="ctr">
                        <a:lnSpc>
                          <a:spcPct val="100000"/>
                        </a:lnSpc>
                        <a:spcBef>
                          <a:spcPts val="660"/>
                        </a:spcBef>
                      </a:pP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  <a:ea typeface="+mn-ea"/>
                          <a:cs typeface="+mn-cs"/>
                        </a:rPr>
                        <a:t>14-11-24</a:t>
                      </a:r>
                    </a:p>
                  </a:txBody>
                  <a:tcPr marL="0" marR="0" marT="850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44735222"/>
                  </a:ext>
                </a:extLst>
              </a:tr>
              <a:tr h="314307">
                <a:tc>
                  <a:txBody>
                    <a:bodyPr/>
                    <a:lstStyle/>
                    <a:p>
                      <a:pPr marL="91440" algn="ctr" fontAlgn="ctr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  <a:ea typeface="+mn-ea"/>
                          <a:cs typeface="+mn-cs"/>
                        </a:rPr>
                        <a:t>5</a:t>
                      </a:r>
                    </a:p>
                  </a:txBody>
                  <a:tcPr marL="9525" marR="9525" marT="9525" marB="0" anchor="ctr">
                    <a:lnL w="6350">
                      <a:solidFill>
                        <a:srgbClr val="000000"/>
                      </a:solidFill>
                      <a:prstDash val="soli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91440" algn="l" fontAlgn="ctr"/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  <a:ea typeface="+mn-ea"/>
                          <a:cs typeface="+mn-cs"/>
                        </a:rPr>
                        <a:t>Joda West Iron &amp; Manganese Mine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91440" algn="l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  <a:ea typeface="+mn-ea"/>
                          <a:cs typeface="+mn-cs"/>
                        </a:rPr>
                        <a:t>M/s. </a:t>
                      </a:r>
                      <a:r>
                        <a:rPr lang="en-I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  <a:ea typeface="+mn-ea"/>
                          <a:cs typeface="+mn-cs"/>
                        </a:rPr>
                        <a:t>Tata Steel Limited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91440" marR="0" lvl="0" indent="0" algn="l" defTabSz="914400" eaLnBrk="1" fontAlgn="ctr" latinLnBrk="0" hangingPunct="1">
                        <a:lnSpc>
                          <a:spcPct val="100000"/>
                        </a:lnSpc>
                        <a:spcBef>
                          <a:spcPts val="66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  <a:ea typeface="+mn-ea"/>
                          <a:cs typeface="+mn-cs"/>
                        </a:rPr>
                        <a:t>16-11-24</a:t>
                      </a:r>
                    </a:p>
                  </a:txBody>
                  <a:tcPr marL="0" marR="0" marT="850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34572387"/>
                  </a:ext>
                </a:extLst>
              </a:tr>
              <a:tr h="314307">
                <a:tc>
                  <a:txBody>
                    <a:bodyPr/>
                    <a:lstStyle/>
                    <a:p>
                      <a:pPr marL="91440" algn="ctr" fontAlgn="ctr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  <a:ea typeface="+mn-ea"/>
                          <a:cs typeface="+mn-cs"/>
                        </a:rPr>
                        <a:t>6</a:t>
                      </a:r>
                    </a:p>
                  </a:txBody>
                  <a:tcPr marL="9525" marR="9525" marT="9525" marB="0" anchor="ctr">
                    <a:lnL w="6350">
                      <a:solidFill>
                        <a:srgbClr val="000000"/>
                      </a:solidFill>
                      <a:prstDash val="soli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1440" algn="l" fontAlgn="ctr"/>
                      <a:r>
                        <a:rPr lang="en-I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  <a:ea typeface="+mn-ea"/>
                          <a:cs typeface="+mn-cs"/>
                        </a:rPr>
                        <a:t>Jaribahal Iron Ore Mines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91440" algn="l" fontAlgn="ctr"/>
                      <a:r>
                        <a:rPr lang="en-I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  <a:ea typeface="+mn-ea"/>
                          <a:cs typeface="+mn-cs"/>
                        </a:rPr>
                        <a:t>M/s. Kashvi International Pvt Ltd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91440" algn="l" fontAlgn="ctr">
                        <a:lnSpc>
                          <a:spcPct val="100000"/>
                        </a:lnSpc>
                        <a:spcBef>
                          <a:spcPts val="660"/>
                        </a:spcBef>
                      </a:pP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  <a:ea typeface="+mn-ea"/>
                          <a:cs typeface="+mn-cs"/>
                        </a:rPr>
                        <a:t>18-11-24</a:t>
                      </a:r>
                    </a:p>
                  </a:txBody>
                  <a:tcPr marL="0" marR="0" marT="844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7112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9273">
                <a:tc>
                  <a:txBody>
                    <a:bodyPr/>
                    <a:lstStyle/>
                    <a:p>
                      <a:pPr marL="91440" algn="ctr" fontAlgn="ctr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  <a:ea typeface="+mn-ea"/>
                          <a:cs typeface="+mn-cs"/>
                        </a:rPr>
                        <a:t>7</a:t>
                      </a:r>
                    </a:p>
                  </a:txBody>
                  <a:tcPr marL="9525" marR="9525" marT="9525" marB="0" anchor="ctr">
                    <a:lnL w="6350">
                      <a:solidFill>
                        <a:srgbClr val="000000"/>
                      </a:solidFill>
                      <a:prstDash val="soli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91440" algn="l" fontAlgn="ctr"/>
                      <a:r>
                        <a:rPr lang="en-I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  <a:ea typeface="+mn-ea"/>
                          <a:cs typeface="+mn-cs"/>
                        </a:rPr>
                        <a:t>Roida II Iron Mines 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91440" algn="l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  <a:ea typeface="+mn-ea"/>
                          <a:cs typeface="+mn-cs"/>
                        </a:rPr>
                        <a:t>M/s. </a:t>
                      </a:r>
                      <a:r>
                        <a:rPr lang="en-US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  <a:ea typeface="+mn-ea"/>
                          <a:cs typeface="+mn-cs"/>
                        </a:rPr>
                        <a:t>Narbheram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  <a:ea typeface="+mn-ea"/>
                          <a:cs typeface="+mn-cs"/>
                        </a:rPr>
                        <a:t> Power And Steel Pvt Ltd 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91440" marR="0" lvl="0" indent="0" algn="l" defTabSz="914400" eaLnBrk="1" fontAlgn="ctr" latinLnBrk="0" hangingPunct="1">
                        <a:lnSpc>
                          <a:spcPct val="100000"/>
                        </a:lnSpc>
                        <a:spcBef>
                          <a:spcPts val="66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  <a:ea typeface="+mn-ea"/>
                          <a:cs typeface="+mn-cs"/>
                        </a:rPr>
                        <a:t>19-11-24</a:t>
                      </a:r>
                    </a:p>
                  </a:txBody>
                  <a:tcPr marL="0" marR="0" marT="844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7112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84956">
                <a:tc>
                  <a:txBody>
                    <a:bodyPr/>
                    <a:lstStyle/>
                    <a:p>
                      <a:pPr marL="91440" algn="ctr" fontAlgn="ctr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  <a:ea typeface="+mn-ea"/>
                          <a:cs typeface="+mn-cs"/>
                        </a:rPr>
                        <a:t>8</a:t>
                      </a:r>
                    </a:p>
                  </a:txBody>
                  <a:tcPr marL="9525" marR="9525" marT="9525" marB="0" anchor="ctr">
                    <a:lnL w="6350">
                      <a:solidFill>
                        <a:srgbClr val="000000"/>
                      </a:solidFill>
                      <a:prstDash val="soli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91440" algn="l" fontAlgn="ctr"/>
                      <a:r>
                        <a:rPr lang="en-I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  <a:ea typeface="+mn-ea"/>
                          <a:cs typeface="+mn-cs"/>
                        </a:rPr>
                        <a:t>Daitari Iron Ore Mines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91440" algn="l" fontAlgn="ctr"/>
                      <a:r>
                        <a:rPr lang="en-I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  <a:ea typeface="+mn-ea"/>
                          <a:cs typeface="+mn-cs"/>
                        </a:rPr>
                        <a:t>M/s. OMC Ltd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91440" algn="l" fontAlgn="ctr">
                        <a:lnSpc>
                          <a:spcPct val="100000"/>
                        </a:lnSpc>
                        <a:spcBef>
                          <a:spcPts val="660"/>
                        </a:spcBef>
                      </a:pP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  <a:ea typeface="+mn-ea"/>
                          <a:cs typeface="+mn-cs"/>
                        </a:rPr>
                        <a:t>21-11-24</a:t>
                      </a:r>
                    </a:p>
                  </a:txBody>
                  <a:tcPr marL="0" marR="0" marT="844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7112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724184">
                <a:tc>
                  <a:txBody>
                    <a:bodyPr/>
                    <a:lstStyle/>
                    <a:p>
                      <a:pPr marL="91440" algn="ctr" fontAlgn="ctr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  <a:ea typeface="+mn-ea"/>
                          <a:cs typeface="+mn-cs"/>
                        </a:rPr>
                        <a:t>9</a:t>
                      </a:r>
                    </a:p>
                  </a:txBody>
                  <a:tcPr marL="9525" marR="9525" marT="9525" marB="0" anchor="ctr">
                    <a:lnL w="6350">
                      <a:solidFill>
                        <a:srgbClr val="000000"/>
                      </a:solidFill>
                      <a:prstDash val="soli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91440" algn="l" fontAlgn="ctr"/>
                      <a:r>
                        <a:rPr lang="en-I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  <a:ea typeface="+mn-ea"/>
                          <a:cs typeface="+mn-cs"/>
                        </a:rPr>
                        <a:t>Orissa Sands Complex (OSCOM)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91440" algn="l" fontAlgn="ctr"/>
                      <a:r>
                        <a:rPr lang="en-I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  <a:ea typeface="+mn-ea"/>
                          <a:cs typeface="+mn-cs"/>
                        </a:rPr>
                        <a:t>M/s. IREL (India) Limited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91440" algn="l" fontAlgn="ctr">
                        <a:lnSpc>
                          <a:spcPct val="100000"/>
                        </a:lnSpc>
                        <a:spcBef>
                          <a:spcPts val="660"/>
                        </a:spcBef>
                      </a:pP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  <a:ea typeface="+mn-ea"/>
                          <a:cs typeface="+mn-cs"/>
                        </a:rPr>
                        <a:t>23-11-24</a:t>
                      </a:r>
                    </a:p>
                  </a:txBody>
                  <a:tcPr marL="0" marR="0" marT="844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marL="91440" algn="l" fontAlgn="b"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endParaRPr lang="en-US" sz="10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711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11491307"/>
                  </a:ext>
                </a:extLst>
              </a:tr>
            </a:tbl>
          </a:graphicData>
        </a:graphic>
      </p:graphicFrame>
      <p:sp>
        <p:nvSpPr>
          <p:cNvPr id="5" name="object 2"/>
          <p:cNvSpPr txBox="1"/>
          <p:nvPr/>
        </p:nvSpPr>
        <p:spPr>
          <a:xfrm>
            <a:off x="142844" y="79324"/>
            <a:ext cx="8858312" cy="705962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0" marR="119380" lvl="0" indent="0" algn="ctr" defTabSz="914400" rtl="0" eaLnBrk="1" fontAlgn="auto" latinLnBrk="0" hangingPunct="1">
              <a:lnSpc>
                <a:spcPct val="1501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3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42</a:t>
            </a:r>
            <a:r>
              <a:rPr kumimoji="0" lang="en-US" sz="1800" b="1" i="0" u="none" strike="noStrike" kern="1200" cap="none" spc="30" normalizeH="0" baseline="3000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nd</a:t>
            </a:r>
            <a:r>
              <a:rPr kumimoji="0" lang="en-US" sz="1800" b="1" i="0" u="none" strike="noStrike" kern="1200" cap="none" spc="3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 </a:t>
            </a:r>
            <a:r>
              <a:rPr kumimoji="0" lang="en-US" sz="1800" b="1" i="0" u="none" strike="noStrike" kern="1200" cap="none" spc="-15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ANNUAL</a:t>
            </a:r>
            <a:r>
              <a:rPr kumimoji="0" lang="en-US" sz="1800" b="1" i="0" u="none" strike="noStrike" kern="1200" cap="none" spc="-11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  </a:t>
            </a:r>
            <a:r>
              <a:rPr kumimoji="0" lang="en-US" sz="1800" b="1" i="0" u="none" strike="noStrike" kern="1200" cap="none" spc="-1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MINES  </a:t>
            </a:r>
            <a:r>
              <a:rPr kumimoji="0" lang="en-US" sz="1800" b="1" i="0" u="none" strike="noStrike" kern="1200" cap="none" spc="-165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SAFETY  </a:t>
            </a:r>
            <a:r>
              <a:rPr kumimoji="0" lang="en-US" sz="1800" b="1" i="0" u="none" strike="noStrike" kern="1200" cap="none" spc="-175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WEEK  </a:t>
            </a:r>
            <a:r>
              <a:rPr kumimoji="0" lang="en-US" sz="1800" b="1" i="0" u="none" strike="noStrike" kern="1200" cap="none" spc="-145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CELEBRATION </a:t>
            </a:r>
            <a:r>
              <a:rPr kumimoji="0" lang="en-US" sz="1800" b="1" i="0" u="none" strike="noStrike" kern="1200" cap="none" spc="17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-</a:t>
            </a:r>
            <a:r>
              <a:rPr kumimoji="0" lang="en-US" sz="1800" b="1" i="0" u="none" strike="noStrike" kern="1200" cap="none" spc="4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2024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-65" normalizeH="0" baseline="0" noProof="0" dirty="0">
                <a:ln>
                  <a:noFill/>
                </a:ln>
                <a:solidFill>
                  <a:srgbClr val="66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BHUBANESWAR</a:t>
            </a:r>
            <a:r>
              <a:rPr kumimoji="0" sz="1800" b="1" i="0" u="none" strike="noStrike" kern="1200" cap="none" spc="-65" normalizeH="0" baseline="0" noProof="0" dirty="0">
                <a:ln>
                  <a:noFill/>
                </a:ln>
                <a:solidFill>
                  <a:srgbClr val="66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sz="1800" b="1" i="0" u="none" strike="noStrike" kern="1200" cap="none" spc="-60" normalizeH="0" baseline="0" noProof="0" dirty="0">
                <a:ln>
                  <a:noFill/>
                </a:ln>
                <a:solidFill>
                  <a:srgbClr val="66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REGION</a:t>
            </a:r>
            <a:r>
              <a:rPr kumimoji="0" lang="en-US" sz="1800" b="1" i="0" u="none" strike="noStrike" kern="1200" cap="none" spc="-60" normalizeH="0" baseline="0" noProof="0" dirty="0">
                <a:ln>
                  <a:noFill/>
                </a:ln>
                <a:solidFill>
                  <a:srgbClr val="66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1 </a:t>
            </a:r>
            <a:r>
              <a:rPr kumimoji="0" sz="1800" b="1" i="0" u="none" strike="noStrike" kern="1200" cap="none" spc="-60" normalizeH="0" baseline="0" noProof="0" dirty="0">
                <a:ln>
                  <a:noFill/>
                </a:ln>
                <a:solidFill>
                  <a:srgbClr val="66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(GROUP </a:t>
            </a:r>
            <a:r>
              <a:rPr kumimoji="0" lang="en-US" sz="1800" b="1" i="0" u="none" strike="noStrike" kern="1200" cap="none" spc="140" normalizeH="0" baseline="0" noProof="0" dirty="0">
                <a:ln>
                  <a:noFill/>
                </a:ln>
                <a:solidFill>
                  <a:srgbClr val="66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–</a:t>
            </a:r>
            <a:r>
              <a:rPr kumimoji="0" sz="1800" b="1" i="0" u="none" strike="noStrike" kern="1200" cap="none" spc="20" normalizeH="0" baseline="0" noProof="0" dirty="0">
                <a:ln>
                  <a:noFill/>
                </a:ln>
                <a:solidFill>
                  <a:srgbClr val="66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A</a:t>
            </a:r>
            <a:r>
              <a:rPr kumimoji="0" lang="en-IN" sz="1800" b="1" i="0" u="none" strike="noStrike" kern="1200" cap="none" spc="20" normalizeH="0" baseline="0" noProof="0" dirty="0">
                <a:ln>
                  <a:noFill/>
                </a:ln>
                <a:solidFill>
                  <a:srgbClr val="66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-2</a:t>
            </a:r>
            <a:r>
              <a:rPr kumimoji="0" sz="1800" b="1" i="0" u="none" strike="noStrike" kern="1200" cap="none" spc="20" normalizeH="0" baseline="0" noProof="0" dirty="0">
                <a:ln>
                  <a:noFill/>
                </a:ln>
                <a:solidFill>
                  <a:srgbClr val="66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)</a:t>
            </a: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pic>
        <p:nvPicPr>
          <p:cNvPr id="2" name="Picture 2">
            <a:extLst>
              <a:ext uri="{FF2B5EF4-FFF2-40B4-BE49-F238E27FC236}">
                <a16:creationId xmlns:a16="http://schemas.microsoft.com/office/drawing/2014/main" id="{A7920E07-A443-C2BF-FCE9-0AA7B927BF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3840" y="51470"/>
            <a:ext cx="1440160" cy="720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19EC88F4-4E2C-22B0-CB08-DB7CE0FDE1B5}"/>
              </a:ext>
            </a:extLst>
          </p:cNvPr>
          <p:cNvCxnSpPr/>
          <p:nvPr/>
        </p:nvCxnSpPr>
        <p:spPr>
          <a:xfrm>
            <a:off x="0" y="843558"/>
            <a:ext cx="9144000" cy="0"/>
          </a:xfrm>
          <a:prstGeom prst="line">
            <a:avLst/>
          </a:prstGeom>
          <a:ln w="571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>
            <a:extLst>
              <a:ext uri="{FF2B5EF4-FFF2-40B4-BE49-F238E27FC236}">
                <a16:creationId xmlns:a16="http://schemas.microsoft.com/office/drawing/2014/main" id="{8F1B61AF-74EE-32E7-690E-71AFFF11501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2056" y="32657"/>
            <a:ext cx="792815" cy="7223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41908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98777879"/>
              </p:ext>
            </p:extLst>
          </p:nvPr>
        </p:nvGraphicFramePr>
        <p:xfrm>
          <a:off x="205064" y="915566"/>
          <a:ext cx="8759423" cy="385381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7725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8550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31221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0809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37635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404493">
                <a:tc>
                  <a:txBody>
                    <a:bodyPr/>
                    <a:lstStyle/>
                    <a:p>
                      <a:pPr marL="91440" algn="ctr" fontAlgn="ctr">
                        <a:lnSpc>
                          <a:spcPct val="100000"/>
                        </a:lnSpc>
                        <a:spcBef>
                          <a:spcPts val="545"/>
                        </a:spcBef>
                      </a:pPr>
                      <a:r>
                        <a:rPr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  <a:ea typeface="+mn-ea"/>
                          <a:cs typeface="+mn-cs"/>
                        </a:rPr>
                        <a:t>Sl. No</a:t>
                      </a:r>
                    </a:p>
                  </a:txBody>
                  <a:tcPr marL="0" marR="0" marT="69215" marB="0" anchor="ctr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91440" algn="ctr" fontAlgn="ctr">
                        <a:lnSpc>
                          <a:spcPct val="100000"/>
                        </a:lnSpc>
                        <a:spcBef>
                          <a:spcPts val="545"/>
                        </a:spcBef>
                      </a:pPr>
                      <a:r>
                        <a:rPr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  <a:ea typeface="+mn-ea"/>
                          <a:cs typeface="+mn-cs"/>
                        </a:rPr>
                        <a:t>Name of Mine</a:t>
                      </a:r>
                    </a:p>
                  </a:txBody>
                  <a:tcPr marL="0" marR="0" marT="69215" marB="0" anchor="ctr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91440" algn="ctr" fontAlgn="ctr">
                        <a:lnSpc>
                          <a:spcPct val="100000"/>
                        </a:lnSpc>
                        <a:spcBef>
                          <a:spcPts val="545"/>
                        </a:spcBef>
                      </a:pPr>
                      <a:r>
                        <a:rPr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  <a:ea typeface="+mn-ea"/>
                          <a:cs typeface="+mn-cs"/>
                        </a:rPr>
                        <a:t>Name of the Owner</a:t>
                      </a:r>
                    </a:p>
                  </a:txBody>
                  <a:tcPr marL="0" marR="0" marT="69215" marB="0" anchor="ctr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91440" algn="ctr" fontAlgn="ctr">
                        <a:lnSpc>
                          <a:spcPct val="100000"/>
                        </a:lnSpc>
                        <a:spcBef>
                          <a:spcPts val="545"/>
                        </a:spcBef>
                      </a:pPr>
                      <a:r>
                        <a:rPr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  <a:ea typeface="+mn-ea"/>
                          <a:cs typeface="+mn-cs"/>
                        </a:rPr>
                        <a:t>Date of Inspection</a:t>
                      </a:r>
                    </a:p>
                  </a:txBody>
                  <a:tcPr marL="0" marR="0" marT="69215" marB="0" anchor="ctr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91440" algn="ctr" fontAlgn="ctr">
                        <a:lnSpc>
                          <a:spcPct val="100000"/>
                        </a:lnSpc>
                        <a:spcBef>
                          <a:spcPts val="545"/>
                        </a:spcBef>
                      </a:pPr>
                      <a:r>
                        <a:rPr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  <a:ea typeface="+mn-ea"/>
                          <a:cs typeface="+mn-cs"/>
                        </a:rPr>
                        <a:t>Inspection Team</a:t>
                      </a:r>
                    </a:p>
                  </a:txBody>
                  <a:tcPr marL="0" marR="0" marT="69215" marB="0" anchor="ctr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9183">
                <a:tc>
                  <a:txBody>
                    <a:bodyPr/>
                    <a:lstStyle/>
                    <a:p>
                      <a:pPr marL="91440" algn="ctr" fontAlgn="ctr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>
                      <a:solidFill>
                        <a:srgbClr val="000000"/>
                      </a:solidFill>
                      <a:prstDash val="soli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91440" algn="l" fontAlgn="ctr"/>
                      <a:r>
                        <a:rPr lang="en-I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  <a:ea typeface="+mn-ea"/>
                          <a:cs typeface="+mn-cs"/>
                        </a:rPr>
                        <a:t>Unchabali (Mahaparbat) Iron Ore Mine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91440" algn="l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  <a:ea typeface="+mn-ea"/>
                          <a:cs typeface="+mn-cs"/>
                        </a:rPr>
                        <a:t>M/S. </a:t>
                      </a:r>
                      <a:r>
                        <a:rPr lang="en-I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  <a:ea typeface="+mn-ea"/>
                          <a:cs typeface="+mn-cs"/>
                        </a:rPr>
                        <a:t>Odisha Mining Corporation Ltd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91440" algn="l" fontAlgn="ctr">
                        <a:lnSpc>
                          <a:spcPct val="100000"/>
                        </a:lnSpc>
                        <a:spcBef>
                          <a:spcPts val="660"/>
                        </a:spcBef>
                      </a:pP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  <a:ea typeface="+mn-ea"/>
                          <a:cs typeface="+mn-cs"/>
                        </a:rPr>
                        <a:t>12-11-24</a:t>
                      </a:r>
                    </a:p>
                  </a:txBody>
                  <a:tcPr marL="0" marR="0" marT="844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10">
                  <a:txBody>
                    <a:bodyPr/>
                    <a:lstStyle/>
                    <a:p>
                      <a:pPr marL="91440" marR="37465" indent="-635" algn="l" fontAlgn="ctr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  <a:ea typeface="+mn-ea"/>
                          <a:cs typeface="+mn-cs"/>
                        </a:rPr>
                        <a:t>Convenor : Mr. Rajesh Kumar </a:t>
                      </a:r>
                    </a:p>
                    <a:p>
                      <a:pPr marL="91440" marR="37465" lvl="0" indent="-635" algn="l" defTabSz="914400" eaLnBrk="1" fontAlgn="ctr" latinLnBrk="0" hangingPunct="1">
                        <a:lnSpc>
                          <a:spcPct val="100000"/>
                        </a:lnSpc>
                        <a:spcBef>
                          <a:spcPts val="6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  <a:ea typeface="+mn-ea"/>
                          <a:cs typeface="+mn-cs"/>
                        </a:rPr>
                        <a:t>Mines: </a:t>
                      </a:r>
                      <a:r>
                        <a:rPr lang="en-I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  <a:ea typeface="+mn-ea"/>
                          <a:cs typeface="+mn-cs"/>
                        </a:rPr>
                        <a:t>Khondbond Iron &amp; Mn Mine, TATA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  <a:ea typeface="+mn-ea"/>
                        <a:cs typeface="+mn-cs"/>
                      </a:endParaRPr>
                    </a:p>
                    <a:p>
                      <a:pPr marL="91440" marR="37465" indent="-635" algn="l" fontAlgn="ctr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  <a:ea typeface="+mn-ea"/>
                          <a:cs typeface="+mn-cs"/>
                        </a:rPr>
                        <a:t>Mob: 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  <a:ea typeface="+mn-ea"/>
                          <a:cs typeface="+mn-cs"/>
                        </a:rPr>
                        <a:t>7033094900</a:t>
                      </a:r>
                    </a:p>
                    <a:p>
                      <a:pPr marL="91440" algn="l" fontAlgn="ctr"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  <a:ea typeface="+mn-ea"/>
                        <a:cs typeface="+mn-cs"/>
                      </a:endParaRPr>
                    </a:p>
                    <a:p>
                      <a:pPr marL="91440" marR="196215" indent="-1270" algn="l" fontAlgn="ctr">
                        <a:lnSpc>
                          <a:spcPct val="100000"/>
                        </a:lnSpc>
                      </a:pPr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  <a:ea typeface="+mn-ea"/>
                          <a:cs typeface="+mn-cs"/>
                        </a:rPr>
                        <a:t>Member-1 (Mining): Mr. Himansu Mohanta</a:t>
                      </a:r>
                    </a:p>
                    <a:p>
                      <a:pPr marL="91440" marR="196215" indent="-1270" algn="l" fontAlgn="ctr">
                        <a:lnSpc>
                          <a:spcPct val="100000"/>
                        </a:lnSpc>
                      </a:pPr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  <a:ea typeface="+mn-ea"/>
                          <a:cs typeface="+mn-cs"/>
                        </a:rPr>
                        <a:t>Mines: 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  <a:ea typeface="+mn-ea"/>
                          <a:cs typeface="+mn-cs"/>
                        </a:rPr>
                        <a:t>Naibaga  Iron &amp; Manganese Mines, T.P Mohanty</a:t>
                      </a:r>
                    </a:p>
                    <a:p>
                      <a:pPr marL="91440" marR="196215" indent="-1270" algn="l" fontAlgn="ctr">
                        <a:lnSpc>
                          <a:spcPct val="100000"/>
                        </a:lnSpc>
                      </a:pPr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  <a:ea typeface="+mn-ea"/>
                          <a:cs typeface="+mn-cs"/>
                        </a:rPr>
                        <a:t>Mob: 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  <a:ea typeface="+mn-ea"/>
                          <a:cs typeface="+mn-cs"/>
                        </a:rPr>
                        <a:t>9439297558</a:t>
                      </a:r>
                    </a:p>
                    <a:p>
                      <a:pPr marL="91440" marR="196215" indent="-1270" algn="l" fontAlgn="ctr">
                        <a:lnSpc>
                          <a:spcPct val="100000"/>
                        </a:lnSpc>
                      </a:pP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  <a:ea typeface="+mn-ea"/>
                        <a:cs typeface="+mn-cs"/>
                      </a:endParaRPr>
                    </a:p>
                    <a:p>
                      <a:pPr marL="91440" algn="l" fontAlgn="ctr"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  <a:ea typeface="+mn-ea"/>
                          <a:cs typeface="+mn-cs"/>
                        </a:rPr>
                        <a:t>Member-2 (Mech): Mr. Santosh Sureshrao Jadhav</a:t>
                      </a:r>
                    </a:p>
                    <a:p>
                      <a:pPr marL="91440" marR="36830" indent="1270" algn="l" fontAlgn="ctr">
                        <a:lnSpc>
                          <a:spcPct val="100000"/>
                        </a:lnSpc>
                      </a:pPr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  <a:ea typeface="+mn-ea"/>
                          <a:cs typeface="+mn-cs"/>
                        </a:rPr>
                        <a:t>Mines: 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  <a:ea typeface="+mn-ea"/>
                          <a:cs typeface="+mn-cs"/>
                        </a:rPr>
                        <a:t>Nuagaon Iron Ore Mines, </a:t>
                      </a:r>
                      <a:r>
                        <a:rPr lang="en-I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  <a:ea typeface="+mn-ea"/>
                          <a:cs typeface="+mn-cs"/>
                        </a:rPr>
                        <a:t>JSW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  <a:ea typeface="+mn-ea"/>
                        <a:cs typeface="+mn-cs"/>
                      </a:endParaRPr>
                    </a:p>
                    <a:p>
                      <a:pPr marL="91440" marR="36830" indent="1270" algn="l" fontAlgn="ctr">
                        <a:lnSpc>
                          <a:spcPct val="100000"/>
                        </a:lnSpc>
                      </a:pPr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  <a:ea typeface="+mn-ea"/>
                          <a:cs typeface="+mn-cs"/>
                        </a:rPr>
                        <a:t>Mob: 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  <a:ea typeface="+mn-ea"/>
                          <a:cs typeface="+mn-cs"/>
                        </a:rPr>
                        <a:t>9552773372</a:t>
                      </a:r>
                    </a:p>
                    <a:p>
                      <a:pPr marL="91440" algn="l" fontAlgn="ctr"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  <a:ea typeface="+mn-ea"/>
                        <a:cs typeface="+mn-cs"/>
                      </a:endParaRPr>
                    </a:p>
                    <a:p>
                      <a:pPr marL="91440" algn="l" fontAlgn="ctr"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  <a:ea typeface="+mn-ea"/>
                          <a:cs typeface="+mn-cs"/>
                        </a:rPr>
                        <a:t>Member-3 (Elect): Mr. Binod Kumar Swine</a:t>
                      </a:r>
                    </a:p>
                    <a:p>
                      <a:pPr marL="91440" algn="l" fontAlgn="ctr"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  <a:ea typeface="+mn-ea"/>
                          <a:cs typeface="+mn-cs"/>
                        </a:rPr>
                        <a:t>Mines: 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  <a:ea typeface="+mn-ea"/>
                          <a:cs typeface="+mn-cs"/>
                        </a:rPr>
                        <a:t>Murgabeda Iron Ore Mines, </a:t>
                      </a:r>
                      <a:r>
                        <a:rPr lang="en-I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  <a:ea typeface="+mn-ea"/>
                          <a:cs typeface="+mn-cs"/>
                        </a:rPr>
                        <a:t>D. R. Patnaik 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  <a:ea typeface="+mn-ea"/>
                        <a:cs typeface="+mn-cs"/>
                      </a:endParaRPr>
                    </a:p>
                    <a:p>
                      <a:pPr marL="91440" algn="l" fontAlgn="ctr"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  <a:ea typeface="+mn-ea"/>
                          <a:cs typeface="+mn-cs"/>
                        </a:rPr>
                        <a:t>Mob: 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  <a:ea typeface="+mn-ea"/>
                          <a:cs typeface="+mn-cs"/>
                        </a:rPr>
                        <a:t>8895686651</a:t>
                      </a:r>
                    </a:p>
                  </a:txBody>
                  <a:tcPr marL="0" marR="0" marT="711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50686412"/>
                  </a:ext>
                </a:extLst>
              </a:tr>
              <a:tr h="309183">
                <a:tc>
                  <a:txBody>
                    <a:bodyPr/>
                    <a:lstStyle/>
                    <a:p>
                      <a:pPr marL="91440" algn="ctr" fontAlgn="ctr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 marL="9525" marR="9525" marT="9525" marB="0" anchor="ctr">
                    <a:lnL w="6350">
                      <a:solidFill>
                        <a:srgbClr val="000000"/>
                      </a:solidFill>
                      <a:prstDash val="soli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91440" marR="0" lvl="0" indent="0" algn="l" defTabSz="91440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  <a:ea typeface="+mn-ea"/>
                          <a:cs typeface="+mn-cs"/>
                        </a:rPr>
                        <a:t>Gandhamardan Iron Ore Mines, BLOCK-A</a:t>
                      </a:r>
                    </a:p>
                  </a:txBody>
                  <a:tcPr marL="6350" marR="6350" marT="6350" marB="0" anchor="ctr">
                    <a:lnL w="6350">
                      <a:solidFill>
                        <a:srgbClr val="000000"/>
                      </a:solidFill>
                      <a:prstDash val="soli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91440" algn="l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  <a:ea typeface="+mn-ea"/>
                          <a:cs typeface="+mn-cs"/>
                        </a:rPr>
                        <a:t>M/s. </a:t>
                      </a:r>
                      <a:r>
                        <a:rPr lang="en-I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  <a:ea typeface="+mn-ea"/>
                          <a:cs typeface="+mn-cs"/>
                        </a:rPr>
                        <a:t>Odisha Mining Corporation Ltd 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91440" algn="l" fontAlgn="ctr">
                        <a:lnSpc>
                          <a:spcPct val="100000"/>
                        </a:lnSpc>
                        <a:spcBef>
                          <a:spcPts val="660"/>
                        </a:spcBef>
                      </a:pP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  <a:ea typeface="+mn-ea"/>
                          <a:cs typeface="+mn-cs"/>
                        </a:rPr>
                        <a:t>13-11-24</a:t>
                      </a:r>
                    </a:p>
                  </a:txBody>
                  <a:tcPr marL="0" marR="0" marT="850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dirty="0"/>
                    </a:p>
                  </a:txBody>
                  <a:tcPr marL="0" marR="0" marT="711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09314">
                <a:tc>
                  <a:txBody>
                    <a:bodyPr/>
                    <a:lstStyle/>
                    <a:p>
                      <a:pPr marL="91440" algn="ctr" fontAlgn="ctr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  <a:ea typeface="+mn-ea"/>
                          <a:cs typeface="+mn-cs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>
                      <a:solidFill>
                        <a:srgbClr val="000000"/>
                      </a:solidFill>
                      <a:prstDash val="soli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91440" algn="l" fontAlgn="ctr"/>
                      <a:r>
                        <a:rPr lang="en-I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  <a:ea typeface="+mn-ea"/>
                          <a:cs typeface="+mn-cs"/>
                        </a:rPr>
                        <a:t>Khandbandh Iron Ore Mines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91440" algn="l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  <a:ea typeface="+mn-ea"/>
                          <a:cs typeface="+mn-cs"/>
                        </a:rPr>
                        <a:t>M/S. Sree Metaliks Limited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91440" marR="0" lvl="0" indent="0" algn="l" defTabSz="914400" eaLnBrk="1" fontAlgn="ctr" latinLnBrk="0" hangingPunct="1">
                        <a:lnSpc>
                          <a:spcPct val="100000"/>
                        </a:lnSpc>
                        <a:spcBef>
                          <a:spcPts val="66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  <a:ea typeface="+mn-ea"/>
                          <a:cs typeface="+mn-cs"/>
                        </a:rPr>
                        <a:t>14-11-24</a:t>
                      </a:r>
                    </a:p>
                  </a:txBody>
                  <a:tcPr marL="0" marR="0" marT="850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7112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09183">
                <a:tc>
                  <a:txBody>
                    <a:bodyPr/>
                    <a:lstStyle/>
                    <a:p>
                      <a:pPr marL="91440" algn="ctr" fontAlgn="ctr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  <a:ea typeface="+mn-ea"/>
                          <a:cs typeface="+mn-cs"/>
                        </a:rPr>
                        <a:t>4</a:t>
                      </a:r>
                    </a:p>
                  </a:txBody>
                  <a:tcPr marL="9525" marR="9525" marT="9525" marB="0" anchor="ctr">
                    <a:lnL w="6350">
                      <a:solidFill>
                        <a:srgbClr val="000000"/>
                      </a:solidFill>
                      <a:prstDash val="soli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91440" algn="l" fontAlgn="ctr"/>
                      <a:r>
                        <a:rPr lang="en-I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  <a:ea typeface="+mn-ea"/>
                          <a:cs typeface="+mn-cs"/>
                        </a:rPr>
                        <a:t>Siljora-Kalimati Iron &amp; Mn Mines</a:t>
                      </a:r>
                    </a:p>
                  </a:txBody>
                  <a:tcPr marL="6350" marR="6350" marT="6350" marB="0" anchor="ctr">
                    <a:lnL w="6350">
                      <a:solidFill>
                        <a:srgbClr val="000000"/>
                      </a:solidFill>
                      <a:prstDash val="soli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91440" algn="l" fontAlgn="ctr"/>
                      <a:r>
                        <a:rPr lang="en-I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  <a:ea typeface="+mn-ea"/>
                          <a:cs typeface="+mn-cs"/>
                        </a:rPr>
                        <a:t>M/S. Debabrata Behera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91440" marR="0" lvl="0" indent="0" algn="l" defTabSz="914400" eaLnBrk="1" fontAlgn="ctr" latinLnBrk="0" hangingPunct="1">
                        <a:lnSpc>
                          <a:spcPct val="100000"/>
                        </a:lnSpc>
                        <a:spcBef>
                          <a:spcPts val="66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  <a:ea typeface="+mn-ea"/>
                          <a:cs typeface="+mn-cs"/>
                        </a:rPr>
                        <a:t>15-11-24</a:t>
                      </a:r>
                    </a:p>
                  </a:txBody>
                  <a:tcPr marL="0" marR="0" marT="850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7112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09314">
                <a:tc>
                  <a:txBody>
                    <a:bodyPr/>
                    <a:lstStyle/>
                    <a:p>
                      <a:pPr marL="91440" algn="ctr" fontAlgn="ctr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  <a:ea typeface="+mn-ea"/>
                          <a:cs typeface="+mn-cs"/>
                        </a:rPr>
                        <a:t>5</a:t>
                      </a:r>
                    </a:p>
                  </a:txBody>
                  <a:tcPr marL="9525" marR="9525" marT="9525" marB="0" anchor="ctr">
                    <a:lnL w="6350">
                      <a:solidFill>
                        <a:srgbClr val="000000"/>
                      </a:solidFill>
                      <a:prstDash val="soli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1440" algn="l" fontAlgn="ctr"/>
                      <a:r>
                        <a:rPr lang="en-I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  <a:ea typeface="+mn-ea"/>
                          <a:cs typeface="+mn-cs"/>
                        </a:rPr>
                        <a:t>Khandbandh Iron Ore Mine</a:t>
                      </a:r>
                    </a:p>
                  </a:txBody>
                  <a:tcPr marL="6350" marR="6350" marT="6350" marB="0" anchor="ctr">
                    <a:lnL w="6350">
                      <a:solidFill>
                        <a:srgbClr val="000000"/>
                      </a:solidFill>
                      <a:prstDash val="soli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91440" algn="l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  <a:ea typeface="+mn-ea"/>
                          <a:cs typeface="+mn-cs"/>
                        </a:rPr>
                        <a:t>M/S. </a:t>
                      </a:r>
                      <a:r>
                        <a:rPr lang="en-IN" sz="11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  <a:ea typeface="+mn-ea"/>
                          <a:cs typeface="+mn-cs"/>
                        </a:rPr>
                        <a:t>Odisha Mining Corporation Ltd</a:t>
                      </a:r>
                      <a:endParaRPr lang="en-IN" sz="11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  <a:ea typeface="+mn-ea"/>
                        <a:cs typeface="+mn-cs"/>
                      </a:endParaRP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91440" algn="l" fontAlgn="ctr">
                        <a:lnSpc>
                          <a:spcPct val="100000"/>
                        </a:lnSpc>
                        <a:spcBef>
                          <a:spcPts val="660"/>
                        </a:spcBef>
                      </a:pP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  <a:ea typeface="+mn-ea"/>
                          <a:cs typeface="+mn-cs"/>
                        </a:rPr>
                        <a:t>16-11-24</a:t>
                      </a:r>
                    </a:p>
                  </a:txBody>
                  <a:tcPr marL="0" marR="0" marT="844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7112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09314">
                <a:tc>
                  <a:txBody>
                    <a:bodyPr/>
                    <a:lstStyle/>
                    <a:p>
                      <a:pPr marL="91440" algn="ctr" fontAlgn="ctr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  <a:ea typeface="+mn-ea"/>
                          <a:cs typeface="+mn-cs"/>
                        </a:rPr>
                        <a:t>6</a:t>
                      </a:r>
                    </a:p>
                  </a:txBody>
                  <a:tcPr marL="9525" marR="9525" marT="9525" marB="0" anchor="ctr">
                    <a:lnL w="6350">
                      <a:solidFill>
                        <a:srgbClr val="000000"/>
                      </a:solidFill>
                      <a:prstDash val="soli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91440" algn="l" fontAlgn="ctr"/>
                      <a:r>
                        <a:rPr lang="en-I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  <a:ea typeface="+mn-ea"/>
                          <a:cs typeface="+mn-cs"/>
                        </a:rPr>
                        <a:t>Banspani Iron Ore Mines</a:t>
                      </a:r>
                    </a:p>
                  </a:txBody>
                  <a:tcPr marL="6350" marR="6350" marT="6350" marB="0" anchor="ctr">
                    <a:lnL w="6350">
                      <a:solidFill>
                        <a:srgbClr val="000000"/>
                      </a:solidFill>
                      <a:prstDash val="soli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91440" algn="l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  <a:ea typeface="+mn-ea"/>
                          <a:cs typeface="+mn-cs"/>
                        </a:rPr>
                        <a:t>M/S. </a:t>
                      </a:r>
                      <a:r>
                        <a:rPr lang="en-IN" sz="11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  <a:ea typeface="+mn-ea"/>
                          <a:cs typeface="+mn-cs"/>
                        </a:rPr>
                        <a:t>Odisha Mining Corporation Ltd</a:t>
                      </a:r>
                      <a:endParaRPr lang="en-IN" sz="11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  <a:ea typeface="+mn-ea"/>
                        <a:cs typeface="+mn-cs"/>
                      </a:endParaRP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91440" algn="l" fontAlgn="ctr">
                        <a:lnSpc>
                          <a:spcPct val="100000"/>
                        </a:lnSpc>
                        <a:spcBef>
                          <a:spcPts val="660"/>
                        </a:spcBef>
                      </a:pP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  <a:ea typeface="+mn-ea"/>
                          <a:cs typeface="+mn-cs"/>
                        </a:rPr>
                        <a:t>18-11-24</a:t>
                      </a:r>
                    </a:p>
                  </a:txBody>
                  <a:tcPr marL="0" marR="0" marT="844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7112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09314">
                <a:tc>
                  <a:txBody>
                    <a:bodyPr/>
                    <a:lstStyle/>
                    <a:p>
                      <a:pPr marL="91440" algn="ctr" fontAlgn="ctr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  <a:ea typeface="+mn-ea"/>
                          <a:cs typeface="+mn-cs"/>
                        </a:rPr>
                        <a:t>7</a:t>
                      </a:r>
                    </a:p>
                  </a:txBody>
                  <a:tcPr marL="9525" marR="9525" marT="9525" marB="0" anchor="ctr">
                    <a:lnL w="6350">
                      <a:solidFill>
                        <a:srgbClr val="000000"/>
                      </a:solidFill>
                      <a:prstDash val="soli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91440" algn="l" fontAlgn="ctr"/>
                      <a:r>
                        <a:rPr lang="en-I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  <a:ea typeface="+mn-ea"/>
                          <a:cs typeface="+mn-cs"/>
                        </a:rPr>
                        <a:t>Sirkagutu Iron &amp; Manganese Mines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91440" algn="l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  <a:ea typeface="+mn-ea"/>
                          <a:cs typeface="+mn-cs"/>
                        </a:rPr>
                        <a:t>M/S. </a:t>
                      </a:r>
                      <a:r>
                        <a:rPr lang="en-I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  <a:ea typeface="+mn-ea"/>
                          <a:cs typeface="+mn-cs"/>
                        </a:rPr>
                        <a:t>Prakash Industries Ltd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91440" marR="0" lvl="0" indent="0" algn="l" defTabSz="914400" eaLnBrk="1" fontAlgn="ctr" latinLnBrk="0" hangingPunct="1">
                        <a:lnSpc>
                          <a:spcPct val="100000"/>
                        </a:lnSpc>
                        <a:spcBef>
                          <a:spcPts val="66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  <a:ea typeface="+mn-ea"/>
                          <a:cs typeface="+mn-cs"/>
                        </a:rPr>
                        <a:t>19-11-24</a:t>
                      </a:r>
                    </a:p>
                  </a:txBody>
                  <a:tcPr marL="0" marR="0" marT="844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93147821"/>
                  </a:ext>
                </a:extLst>
              </a:tr>
              <a:tr h="309314">
                <a:tc>
                  <a:txBody>
                    <a:bodyPr/>
                    <a:lstStyle/>
                    <a:p>
                      <a:pPr marL="91440" algn="ctr" fontAlgn="ctr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  <a:ea typeface="+mn-ea"/>
                          <a:cs typeface="+mn-cs"/>
                        </a:rPr>
                        <a:t>8</a:t>
                      </a:r>
                    </a:p>
                  </a:txBody>
                  <a:tcPr marL="9525" marR="9525" marT="9525" marB="0" anchor="ctr">
                    <a:lnL w="6350">
                      <a:solidFill>
                        <a:srgbClr val="000000"/>
                      </a:solidFill>
                      <a:prstDash val="soli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1440" algn="l" fontAlgn="ctr"/>
                      <a:r>
                        <a:rPr lang="en-I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  <a:ea typeface="+mn-ea"/>
                          <a:cs typeface="+mn-cs"/>
                        </a:rPr>
                        <a:t>Badampahar Iron Ore Block 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91440" algn="l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  <a:ea typeface="+mn-ea"/>
                          <a:cs typeface="+mn-cs"/>
                        </a:rPr>
                        <a:t>M/S. GM Iron &amp; Steel Co. Ltd.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91440" algn="l" fontAlgn="ctr">
                        <a:lnSpc>
                          <a:spcPct val="100000"/>
                        </a:lnSpc>
                        <a:spcBef>
                          <a:spcPts val="660"/>
                        </a:spcBef>
                      </a:pP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  <a:ea typeface="+mn-ea"/>
                          <a:cs typeface="+mn-cs"/>
                        </a:rPr>
                        <a:t>20-11-24</a:t>
                      </a:r>
                    </a:p>
                  </a:txBody>
                  <a:tcPr marL="0" marR="0" marT="844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76690804"/>
                  </a:ext>
                </a:extLst>
              </a:tr>
              <a:tr h="309314">
                <a:tc>
                  <a:txBody>
                    <a:bodyPr/>
                    <a:lstStyle/>
                    <a:p>
                      <a:pPr marL="91440" algn="ctr" fontAlgn="ctr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  <a:ea typeface="+mn-ea"/>
                          <a:cs typeface="+mn-cs"/>
                        </a:rPr>
                        <a:t>9</a:t>
                      </a:r>
                    </a:p>
                  </a:txBody>
                  <a:tcPr marL="9525" marR="9525" marT="9525" marB="0" anchor="ctr">
                    <a:lnL w="6350">
                      <a:solidFill>
                        <a:srgbClr val="000000"/>
                      </a:solidFill>
                      <a:prstDash val="soli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1440" algn="l" fontAlgn="ctr"/>
                      <a:r>
                        <a:rPr lang="en-I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  <a:ea typeface="+mn-ea"/>
                          <a:cs typeface="+mn-cs"/>
                        </a:rPr>
                        <a:t>Tiringpahar Iron Ore Mines 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91440" algn="l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  <a:ea typeface="+mn-ea"/>
                          <a:cs typeface="+mn-cs"/>
                        </a:rPr>
                        <a:t>M/s. </a:t>
                      </a:r>
                      <a:r>
                        <a:rPr lang="en-I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  <a:ea typeface="+mn-ea"/>
                          <a:cs typeface="+mn-cs"/>
                        </a:rPr>
                        <a:t>Odisha Mining Corporation Ltd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91440" algn="l" fontAlgn="ctr">
                        <a:lnSpc>
                          <a:spcPct val="100000"/>
                        </a:lnSpc>
                        <a:spcBef>
                          <a:spcPts val="660"/>
                        </a:spcBef>
                      </a:pP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  <a:ea typeface="+mn-ea"/>
                          <a:cs typeface="+mn-cs"/>
                        </a:rPr>
                        <a:t>22-11-24</a:t>
                      </a:r>
                    </a:p>
                  </a:txBody>
                  <a:tcPr marL="0" marR="0" marT="844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68070432"/>
                  </a:ext>
                </a:extLst>
              </a:tr>
              <a:tr h="309314">
                <a:tc>
                  <a:txBody>
                    <a:bodyPr/>
                    <a:lstStyle/>
                    <a:p>
                      <a:pPr marL="91440" algn="ctr" fontAlgn="ctr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  <a:ea typeface="+mn-ea"/>
                          <a:cs typeface="+mn-cs"/>
                        </a:rPr>
                        <a:t>10</a:t>
                      </a:r>
                    </a:p>
                  </a:txBody>
                  <a:tcPr marL="9525" marR="9525" marT="9525" marB="0" anchor="ctr">
                    <a:lnL w="6350">
                      <a:solidFill>
                        <a:srgbClr val="000000"/>
                      </a:solidFill>
                      <a:prstDash val="soli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1440" algn="l" fontAlgn="ctr"/>
                      <a:r>
                        <a:rPr lang="en-I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  <a:ea typeface="+mn-ea"/>
                          <a:cs typeface="+mn-cs"/>
                        </a:rPr>
                        <a:t>Roida-C Iron &amp; Manganese Mines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91440" algn="l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  <a:ea typeface="+mn-ea"/>
                          <a:cs typeface="+mn-cs"/>
                        </a:rPr>
                        <a:t>M/s. </a:t>
                      </a:r>
                      <a:r>
                        <a:rPr lang="en-I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  <a:ea typeface="+mn-ea"/>
                          <a:cs typeface="+mn-cs"/>
                        </a:rPr>
                        <a:t>Odisha Mining Corporation Ltd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91440" algn="l" fontAlgn="ctr">
                        <a:lnSpc>
                          <a:spcPct val="100000"/>
                        </a:lnSpc>
                        <a:spcBef>
                          <a:spcPts val="660"/>
                        </a:spcBef>
                      </a:pP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  <a:ea typeface="+mn-ea"/>
                          <a:cs typeface="+mn-cs"/>
                        </a:rPr>
                        <a:t>23-11-24</a:t>
                      </a:r>
                    </a:p>
                  </a:txBody>
                  <a:tcPr marL="0" marR="0" marT="844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65118252"/>
                  </a:ext>
                </a:extLst>
              </a:tr>
            </a:tbl>
          </a:graphicData>
        </a:graphic>
      </p:graphicFrame>
      <p:sp>
        <p:nvSpPr>
          <p:cNvPr id="5" name="object 2"/>
          <p:cNvSpPr txBox="1"/>
          <p:nvPr/>
        </p:nvSpPr>
        <p:spPr>
          <a:xfrm>
            <a:off x="142844" y="79324"/>
            <a:ext cx="8858312" cy="705962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0" marR="119380" lvl="0" indent="0" algn="ctr" defTabSz="914400" rtl="0" eaLnBrk="1" fontAlgn="auto" latinLnBrk="0" hangingPunct="1">
              <a:lnSpc>
                <a:spcPct val="1501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3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42</a:t>
            </a:r>
            <a:r>
              <a:rPr kumimoji="0" lang="en-US" sz="1800" b="1" i="0" u="none" strike="noStrike" kern="1200" cap="none" spc="30" normalizeH="0" baseline="3000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nd</a:t>
            </a:r>
            <a:r>
              <a:rPr kumimoji="0" lang="en-US" sz="1800" b="1" i="0" u="none" strike="noStrike" kern="1200" cap="none" spc="3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 </a:t>
            </a:r>
            <a:r>
              <a:rPr kumimoji="0" lang="en-US" sz="1800" b="1" i="0" u="none" strike="noStrike" kern="1200" cap="none" spc="-15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ANNUAL</a:t>
            </a:r>
            <a:r>
              <a:rPr kumimoji="0" lang="en-US" sz="1800" b="1" i="0" u="none" strike="noStrike" kern="1200" cap="none" spc="-11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  </a:t>
            </a:r>
            <a:r>
              <a:rPr kumimoji="0" lang="en-US" sz="1800" b="1" i="0" u="none" strike="noStrike" kern="1200" cap="none" spc="-1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MINES  </a:t>
            </a:r>
            <a:r>
              <a:rPr kumimoji="0" lang="en-US" sz="1800" b="1" i="0" u="none" strike="noStrike" kern="1200" cap="none" spc="-165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SAFETY  </a:t>
            </a:r>
            <a:r>
              <a:rPr kumimoji="0" lang="en-US" sz="1800" b="1" i="0" u="none" strike="noStrike" kern="1200" cap="none" spc="-175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WEEK  </a:t>
            </a:r>
            <a:r>
              <a:rPr kumimoji="0" lang="en-US" sz="1800" b="1" i="0" u="none" strike="noStrike" kern="1200" cap="none" spc="-145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CELEBRATION </a:t>
            </a:r>
            <a:r>
              <a:rPr kumimoji="0" lang="en-US" sz="1800" b="1" i="0" u="none" strike="noStrike" kern="1200" cap="none" spc="17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-</a:t>
            </a:r>
            <a:r>
              <a:rPr kumimoji="0" lang="en-US" sz="1800" b="1" i="0" u="none" strike="noStrike" kern="1200" cap="none" spc="4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2024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-65" normalizeH="0" baseline="0" noProof="0" dirty="0">
                <a:ln>
                  <a:noFill/>
                </a:ln>
                <a:solidFill>
                  <a:srgbClr val="66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BHUBANESWAR</a:t>
            </a:r>
            <a:r>
              <a:rPr kumimoji="0" sz="1800" b="1" i="0" u="none" strike="noStrike" kern="1200" cap="none" spc="-65" normalizeH="0" baseline="0" noProof="0" dirty="0">
                <a:ln>
                  <a:noFill/>
                </a:ln>
                <a:solidFill>
                  <a:srgbClr val="66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sz="1800" b="1" i="0" u="none" strike="noStrike" kern="1200" cap="none" spc="-60" normalizeH="0" baseline="0" noProof="0" dirty="0">
                <a:ln>
                  <a:noFill/>
                </a:ln>
                <a:solidFill>
                  <a:srgbClr val="66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REGION</a:t>
            </a:r>
            <a:r>
              <a:rPr kumimoji="0" lang="en-US" sz="1800" b="1" i="0" u="none" strike="noStrike" kern="1200" cap="none" spc="-60" normalizeH="0" baseline="0" noProof="0" dirty="0">
                <a:ln>
                  <a:noFill/>
                </a:ln>
                <a:solidFill>
                  <a:srgbClr val="66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1 </a:t>
            </a:r>
            <a:r>
              <a:rPr kumimoji="0" sz="1800" b="1" i="0" u="none" strike="noStrike" kern="1200" cap="none" spc="-60" normalizeH="0" baseline="0" noProof="0" dirty="0">
                <a:ln>
                  <a:noFill/>
                </a:ln>
                <a:solidFill>
                  <a:srgbClr val="66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(GROUP </a:t>
            </a:r>
            <a:r>
              <a:rPr kumimoji="0" lang="en-US" sz="1800" b="1" i="0" u="none" strike="noStrike" kern="1200" cap="none" spc="140" normalizeH="0" baseline="0" noProof="0" dirty="0">
                <a:ln>
                  <a:noFill/>
                </a:ln>
                <a:solidFill>
                  <a:srgbClr val="66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–</a:t>
            </a:r>
            <a:r>
              <a:rPr kumimoji="0" sz="1800" b="1" i="0" u="none" strike="noStrike" kern="1200" cap="none" spc="20" normalizeH="0" baseline="0" noProof="0" dirty="0">
                <a:ln>
                  <a:noFill/>
                </a:ln>
                <a:solidFill>
                  <a:srgbClr val="66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A</a:t>
            </a:r>
            <a:r>
              <a:rPr kumimoji="0" lang="en-IN" sz="1800" b="1" i="0" u="none" strike="noStrike" kern="1200" cap="none" spc="20" normalizeH="0" baseline="0" noProof="0" dirty="0">
                <a:ln>
                  <a:noFill/>
                </a:ln>
                <a:solidFill>
                  <a:srgbClr val="66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-3</a:t>
            </a:r>
            <a:r>
              <a:rPr kumimoji="0" sz="1800" b="1" i="0" u="none" strike="noStrike" kern="1200" cap="none" spc="20" normalizeH="0" baseline="0" noProof="0" dirty="0">
                <a:ln>
                  <a:noFill/>
                </a:ln>
                <a:solidFill>
                  <a:srgbClr val="66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)</a:t>
            </a: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pic>
        <p:nvPicPr>
          <p:cNvPr id="2" name="Picture 2">
            <a:extLst>
              <a:ext uri="{FF2B5EF4-FFF2-40B4-BE49-F238E27FC236}">
                <a16:creationId xmlns:a16="http://schemas.microsoft.com/office/drawing/2014/main" id="{E6D806B6-8A90-FABD-243D-184C3BF20D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3840" y="51470"/>
            <a:ext cx="1440160" cy="720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41B1319A-EDA8-120C-B61C-92117A1A319D}"/>
              </a:ext>
            </a:extLst>
          </p:cNvPr>
          <p:cNvCxnSpPr/>
          <p:nvPr/>
        </p:nvCxnSpPr>
        <p:spPr>
          <a:xfrm>
            <a:off x="0" y="843558"/>
            <a:ext cx="9144000" cy="0"/>
          </a:xfrm>
          <a:prstGeom prst="line">
            <a:avLst/>
          </a:prstGeom>
          <a:ln w="571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2">
            <a:extLst>
              <a:ext uri="{FF2B5EF4-FFF2-40B4-BE49-F238E27FC236}">
                <a16:creationId xmlns:a16="http://schemas.microsoft.com/office/drawing/2014/main" id="{A5BCB101-4C6C-6659-CBEB-C1BCBDDEBB2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2056" y="32657"/>
            <a:ext cx="792815" cy="7223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60198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71833323"/>
              </p:ext>
            </p:extLst>
          </p:nvPr>
        </p:nvGraphicFramePr>
        <p:xfrm>
          <a:off x="192224" y="987574"/>
          <a:ext cx="8795240" cy="397653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9134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6426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4134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1221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38607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426011">
                <a:tc>
                  <a:txBody>
                    <a:bodyPr/>
                    <a:lstStyle/>
                    <a:p>
                      <a:pPr marL="91440" algn="ctr" fontAlgn="ctr">
                        <a:lnSpc>
                          <a:spcPct val="100000"/>
                        </a:lnSpc>
                        <a:spcBef>
                          <a:spcPts val="545"/>
                        </a:spcBef>
                      </a:pPr>
                      <a:r>
                        <a:rPr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  <a:ea typeface="+mn-ea"/>
                          <a:cs typeface="+mn-cs"/>
                        </a:rPr>
                        <a:t>Sl. No</a:t>
                      </a:r>
                    </a:p>
                  </a:txBody>
                  <a:tcPr marL="0" marR="0" marT="69215" marB="0" anchor="ctr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91440" algn="ctr" fontAlgn="ctr">
                        <a:lnSpc>
                          <a:spcPct val="100000"/>
                        </a:lnSpc>
                        <a:spcBef>
                          <a:spcPts val="545"/>
                        </a:spcBef>
                      </a:pPr>
                      <a:r>
                        <a:rPr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  <a:ea typeface="+mn-ea"/>
                          <a:cs typeface="+mn-cs"/>
                        </a:rPr>
                        <a:t>Name of Mine</a:t>
                      </a:r>
                    </a:p>
                  </a:txBody>
                  <a:tcPr marL="0" marR="0" marT="69215" marB="0" anchor="ctr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91440" algn="ctr" fontAlgn="ctr">
                        <a:lnSpc>
                          <a:spcPct val="100000"/>
                        </a:lnSpc>
                        <a:spcBef>
                          <a:spcPts val="545"/>
                        </a:spcBef>
                      </a:pPr>
                      <a:r>
                        <a:rPr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  <a:ea typeface="+mn-ea"/>
                          <a:cs typeface="+mn-cs"/>
                        </a:rPr>
                        <a:t>Name of the Owner</a:t>
                      </a:r>
                    </a:p>
                  </a:txBody>
                  <a:tcPr marL="0" marR="0" marT="69215" marB="0" anchor="ctr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91440" algn="ctr" fontAlgn="ctr">
                        <a:lnSpc>
                          <a:spcPct val="100000"/>
                        </a:lnSpc>
                        <a:spcBef>
                          <a:spcPts val="545"/>
                        </a:spcBef>
                      </a:pPr>
                      <a:r>
                        <a:rPr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  <a:ea typeface="+mn-ea"/>
                          <a:cs typeface="+mn-cs"/>
                        </a:rPr>
                        <a:t>Date of Inspection</a:t>
                      </a:r>
                    </a:p>
                  </a:txBody>
                  <a:tcPr marL="0" marR="0" marT="69215" marB="0" anchor="ctr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91440" algn="ctr" fontAlgn="ctr">
                        <a:lnSpc>
                          <a:spcPct val="100000"/>
                        </a:lnSpc>
                        <a:spcBef>
                          <a:spcPts val="545"/>
                        </a:spcBef>
                      </a:pPr>
                      <a:r>
                        <a:rPr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  <a:ea typeface="+mn-ea"/>
                          <a:cs typeface="+mn-cs"/>
                        </a:rPr>
                        <a:t>Inspection Team</a:t>
                      </a:r>
                    </a:p>
                  </a:txBody>
                  <a:tcPr marL="0" marR="0" marT="69215" marB="0" anchor="ctr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0337">
                <a:tc>
                  <a:txBody>
                    <a:bodyPr/>
                    <a:lstStyle/>
                    <a:p>
                      <a:pPr marL="91440" algn="ctr" fontAlgn="ctr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>
                      <a:solidFill>
                        <a:srgbClr val="000000"/>
                      </a:solidFill>
                      <a:prstDash val="soli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1440" algn="l" fontAlgn="ctr"/>
                      <a:r>
                        <a:rPr lang="en-I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  <a:ea typeface="+mn-ea"/>
                          <a:cs typeface="+mn-cs"/>
                        </a:rPr>
                        <a:t>Bamebari Iron and Manganese Mine</a:t>
                      </a:r>
                    </a:p>
                  </a:txBody>
                  <a:tcPr marL="6350" marR="6350" marT="6350" marB="0" anchor="ctr">
                    <a:lnL w="6350">
                      <a:solidFill>
                        <a:srgbClr val="000000"/>
                      </a:solidFill>
                      <a:prstDash val="soli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1440" algn="l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  <a:ea typeface="+mn-ea"/>
                          <a:cs typeface="+mn-cs"/>
                        </a:rPr>
                        <a:t>M/s. </a:t>
                      </a:r>
                      <a:r>
                        <a:rPr lang="en-I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  <a:ea typeface="+mn-ea"/>
                          <a:cs typeface="+mn-cs"/>
                        </a:rPr>
                        <a:t>Tata Steel Limited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1440" algn="l" fontAlgn="ctr">
                        <a:lnSpc>
                          <a:spcPct val="100000"/>
                        </a:lnSpc>
                        <a:spcBef>
                          <a:spcPts val="660"/>
                        </a:spcBef>
                      </a:pP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  <a:ea typeface="+mn-ea"/>
                          <a:cs typeface="+mn-cs"/>
                        </a:rPr>
                        <a:t>11-11-24</a:t>
                      </a:r>
                    </a:p>
                  </a:txBody>
                  <a:tcPr marL="0" marR="0" marT="844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rowSpan="10">
                  <a:txBody>
                    <a:bodyPr/>
                    <a:lstStyle/>
                    <a:p>
                      <a:pPr marL="91440" marR="37465" indent="-635" algn="l" fontAlgn="ctr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  <a:ea typeface="+mn-ea"/>
                          <a:cs typeface="+mn-cs"/>
                        </a:rPr>
                        <a:t>Convenor : Mr. Manoj Kumar </a:t>
                      </a:r>
                    </a:p>
                    <a:p>
                      <a:pPr marL="91440" marR="37465" indent="-635" algn="l" fontAlgn="ctr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  <a:ea typeface="+mn-ea"/>
                          <a:cs typeface="+mn-cs"/>
                        </a:rPr>
                        <a:t>Mines: 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  <a:ea typeface="+mn-ea"/>
                          <a:cs typeface="+mn-cs"/>
                        </a:rPr>
                        <a:t>Khandbandh iron Ore Mine, Shree Metallics</a:t>
                      </a:r>
                    </a:p>
                    <a:p>
                      <a:pPr marL="91440" marR="37465" indent="-635" algn="l" fontAlgn="ctr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  <a:ea typeface="+mn-ea"/>
                          <a:cs typeface="+mn-cs"/>
                        </a:rPr>
                        <a:t>Mob: 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  <a:ea typeface="+mn-ea"/>
                          <a:cs typeface="+mn-cs"/>
                        </a:rPr>
                        <a:t>9001994012</a:t>
                      </a:r>
                    </a:p>
                    <a:p>
                      <a:pPr marL="91440" algn="l" fontAlgn="ctr"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  <a:ea typeface="+mn-ea"/>
                        <a:cs typeface="+mn-cs"/>
                      </a:endParaRPr>
                    </a:p>
                    <a:p>
                      <a:pPr marL="91440" marR="196215" indent="-1270" algn="l" fontAlgn="ctr">
                        <a:lnSpc>
                          <a:spcPct val="100000"/>
                        </a:lnSpc>
                      </a:pPr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  <a:ea typeface="+mn-ea"/>
                          <a:cs typeface="+mn-cs"/>
                        </a:rPr>
                        <a:t>Member-1 (Mining): Mr. Bhawani Shankar Chakra</a:t>
                      </a:r>
                    </a:p>
                    <a:p>
                      <a:pPr marL="91440" marR="196215" indent="-1270" algn="l" fontAlgn="ctr">
                        <a:lnSpc>
                          <a:spcPct val="100000"/>
                        </a:lnSpc>
                      </a:pPr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  <a:ea typeface="+mn-ea"/>
                          <a:cs typeface="+mn-cs"/>
                        </a:rPr>
                        <a:t>Mines: 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  <a:ea typeface="+mn-ea"/>
                          <a:cs typeface="+mn-cs"/>
                        </a:rPr>
                        <a:t>Balda Mines, Sirajudin</a:t>
                      </a:r>
                    </a:p>
                    <a:p>
                      <a:pPr marL="91440" marR="196215" indent="-1270" algn="l" fontAlgn="ctr">
                        <a:lnSpc>
                          <a:spcPct val="100000"/>
                        </a:lnSpc>
                      </a:pPr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  <a:ea typeface="+mn-ea"/>
                          <a:cs typeface="+mn-cs"/>
                        </a:rPr>
                        <a:t>Mob: 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  <a:ea typeface="+mn-ea"/>
                          <a:cs typeface="+mn-cs"/>
                        </a:rPr>
                        <a:t>7873240517</a:t>
                      </a:r>
                    </a:p>
                    <a:p>
                      <a:pPr marL="91440" marR="196215" indent="-1270" algn="l" fontAlgn="ctr">
                        <a:lnSpc>
                          <a:spcPct val="100000"/>
                        </a:lnSpc>
                      </a:pP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  <a:ea typeface="+mn-ea"/>
                        <a:cs typeface="+mn-cs"/>
                      </a:endParaRPr>
                    </a:p>
                    <a:p>
                      <a:pPr marL="91440" algn="l" fontAlgn="ctr"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  <a:ea typeface="+mn-ea"/>
                          <a:cs typeface="+mn-cs"/>
                        </a:rPr>
                        <a:t>Member-2 (Mech): Mr. Bishwajit Patra</a:t>
                      </a:r>
                    </a:p>
                    <a:p>
                      <a:pPr marL="91440" marR="36830" lvl="0" indent="1270" algn="l" defTabSz="91440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  <a:ea typeface="+mn-ea"/>
                          <a:cs typeface="+mn-cs"/>
                        </a:rPr>
                        <a:t>Mines: 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  <a:ea typeface="+mn-ea"/>
                          <a:cs typeface="+mn-cs"/>
                        </a:rPr>
                        <a:t>Siljora-Kalimati Iron &amp; Mn Mines, Kashvi</a:t>
                      </a:r>
                    </a:p>
                    <a:p>
                      <a:pPr marL="91440" marR="36830" indent="1270" algn="l" fontAlgn="ctr">
                        <a:lnSpc>
                          <a:spcPct val="100000"/>
                        </a:lnSpc>
                      </a:pPr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  <a:ea typeface="+mn-ea"/>
                          <a:cs typeface="+mn-cs"/>
                        </a:rPr>
                        <a:t>Mob: 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  <a:ea typeface="+mn-ea"/>
                          <a:cs typeface="+mn-cs"/>
                        </a:rPr>
                        <a:t>93486 60058</a:t>
                      </a:r>
                    </a:p>
                    <a:p>
                      <a:pPr marL="91440" algn="l" fontAlgn="ctr"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  <a:ea typeface="+mn-ea"/>
                        <a:cs typeface="+mn-cs"/>
                      </a:endParaRPr>
                    </a:p>
                    <a:p>
                      <a:pPr marL="91440" algn="l" fontAlgn="ctr"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  <a:ea typeface="+mn-ea"/>
                          <a:cs typeface="+mn-cs"/>
                        </a:rPr>
                        <a:t>Member-3 (Elect): Mr. Chaturbhuj Jena </a:t>
                      </a:r>
                    </a:p>
                    <a:p>
                      <a:pPr marL="91440" algn="l" fontAlgn="ctr"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  <a:ea typeface="+mn-ea"/>
                          <a:cs typeface="+mn-cs"/>
                        </a:rPr>
                        <a:t>Mines: 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  <a:ea typeface="+mn-ea"/>
                          <a:cs typeface="+mn-cs"/>
                        </a:rPr>
                        <a:t>Khandbandh iron Ore Mine, OMC</a:t>
                      </a:r>
                    </a:p>
                    <a:p>
                      <a:pPr marL="91440" algn="l" fontAlgn="ctr"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  <a:ea typeface="+mn-ea"/>
                          <a:cs typeface="+mn-cs"/>
                        </a:rPr>
                        <a:t>Mob: 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  <a:ea typeface="+mn-ea"/>
                          <a:cs typeface="+mn-cs"/>
                        </a:rPr>
                        <a:t>9937340273</a:t>
                      </a:r>
                    </a:p>
                  </a:txBody>
                  <a:tcPr marL="0" marR="0" marT="711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34851">
                <a:tc>
                  <a:txBody>
                    <a:bodyPr/>
                    <a:lstStyle/>
                    <a:p>
                      <a:pPr marL="91440" algn="ctr" fontAlgn="ctr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 marL="9525" marR="9525" marT="9525" marB="0" anchor="ctr">
                    <a:lnL w="6350">
                      <a:solidFill>
                        <a:srgbClr val="000000"/>
                      </a:solidFill>
                      <a:prstDash val="soli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1440" algn="l" fontAlgn="ctr"/>
                      <a:r>
                        <a:rPr lang="en-I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  <a:ea typeface="+mn-ea"/>
                          <a:cs typeface="+mn-cs"/>
                        </a:rPr>
                        <a:t>Tiringpahar Iron &amp; Mn Mine</a:t>
                      </a:r>
                    </a:p>
                  </a:txBody>
                  <a:tcPr marL="6350" marR="6350" marT="6350" marB="0" anchor="ctr">
                    <a:lnL w="6350">
                      <a:solidFill>
                        <a:srgbClr val="000000"/>
                      </a:solidFill>
                      <a:prstDash val="soli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91440" algn="l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  <a:ea typeface="+mn-ea"/>
                          <a:cs typeface="+mn-cs"/>
                        </a:rPr>
                        <a:t>M/s. </a:t>
                      </a:r>
                      <a:r>
                        <a:rPr lang="en-I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  <a:ea typeface="+mn-ea"/>
                          <a:cs typeface="+mn-cs"/>
                        </a:rPr>
                        <a:t>Tata Steel Limited 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91440" algn="l" fontAlgn="ctr">
                        <a:lnSpc>
                          <a:spcPct val="100000"/>
                        </a:lnSpc>
                        <a:spcBef>
                          <a:spcPts val="660"/>
                        </a:spcBef>
                      </a:pP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  <a:ea typeface="+mn-ea"/>
                          <a:cs typeface="+mn-cs"/>
                        </a:rPr>
                        <a:t>12-11-24</a:t>
                      </a:r>
                    </a:p>
                  </a:txBody>
                  <a:tcPr marL="0" marR="0" marT="844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7112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30477">
                <a:tc>
                  <a:txBody>
                    <a:bodyPr/>
                    <a:lstStyle/>
                    <a:p>
                      <a:pPr marL="91440" algn="ctr" fontAlgn="ctr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  <a:ea typeface="+mn-ea"/>
                          <a:cs typeface="+mn-cs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>
                      <a:solidFill>
                        <a:srgbClr val="000000"/>
                      </a:solidFill>
                      <a:prstDash val="soli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91440" algn="l" fontAlgn="ctr"/>
                      <a:r>
                        <a:rPr lang="en-I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  <a:ea typeface="+mn-ea"/>
                          <a:cs typeface="+mn-cs"/>
                        </a:rPr>
                        <a:t>Naibaga Iron &amp; Manganese Mines</a:t>
                      </a:r>
                    </a:p>
                  </a:txBody>
                  <a:tcPr marL="6350" marR="6350" marT="6350" marB="0" anchor="ctr">
                    <a:lnL w="6350">
                      <a:solidFill>
                        <a:srgbClr val="000000"/>
                      </a:solidFill>
                      <a:prstDash val="soli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91440" algn="l" fontAlgn="ctr"/>
                      <a:r>
                        <a:rPr lang="pl-P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  <a:ea typeface="+mn-ea"/>
                          <a:cs typeface="+mn-cs"/>
                        </a:rPr>
                        <a:t>M/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  <a:ea typeface="+mn-ea"/>
                          <a:cs typeface="+mn-cs"/>
                        </a:rPr>
                        <a:t>s.</a:t>
                      </a:r>
                      <a:r>
                        <a:rPr lang="pl-P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  <a:ea typeface="+mn-ea"/>
                          <a:cs typeface="+mn-cs"/>
                        </a:rPr>
                        <a:t> Tarini Prasad Mohanty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91440" algn="l" fontAlgn="ctr">
                        <a:lnSpc>
                          <a:spcPct val="100000"/>
                        </a:lnSpc>
                        <a:spcBef>
                          <a:spcPts val="660"/>
                        </a:spcBef>
                      </a:pP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  <a:ea typeface="+mn-ea"/>
                          <a:cs typeface="+mn-cs"/>
                        </a:rPr>
                        <a:t>13-11-24</a:t>
                      </a:r>
                    </a:p>
                  </a:txBody>
                  <a:tcPr marL="0" marR="0" marT="844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7112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42333">
                <a:tc>
                  <a:txBody>
                    <a:bodyPr/>
                    <a:lstStyle/>
                    <a:p>
                      <a:pPr marL="91440" algn="ctr" fontAlgn="ctr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  <a:ea typeface="+mn-ea"/>
                          <a:cs typeface="+mn-cs"/>
                        </a:rPr>
                        <a:t>4</a:t>
                      </a:r>
                    </a:p>
                  </a:txBody>
                  <a:tcPr marL="9525" marR="9525" marT="9525" marB="0" anchor="ctr">
                    <a:lnL w="6350">
                      <a:solidFill>
                        <a:srgbClr val="000000"/>
                      </a:solidFill>
                      <a:prstDash val="soli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91440" algn="l" fontAlgn="ctr"/>
                      <a:r>
                        <a:rPr lang="en-I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  <a:ea typeface="+mn-ea"/>
                          <a:cs typeface="+mn-cs"/>
                        </a:rPr>
                        <a:t>Jururi Iron Ore Mines 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91440" algn="l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  <a:ea typeface="+mn-ea"/>
                          <a:cs typeface="+mn-cs"/>
                        </a:rPr>
                        <a:t>M/s. </a:t>
                      </a:r>
                      <a:r>
                        <a:rPr lang="en-I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  <a:ea typeface="+mn-ea"/>
                          <a:cs typeface="+mn-cs"/>
                        </a:rPr>
                        <a:t>Jagat Janani Services Pvt Ltd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91440" algn="l" fontAlgn="ctr">
                        <a:lnSpc>
                          <a:spcPct val="100000"/>
                        </a:lnSpc>
                        <a:spcBef>
                          <a:spcPts val="660"/>
                        </a:spcBef>
                      </a:pP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  <a:ea typeface="+mn-ea"/>
                          <a:cs typeface="+mn-cs"/>
                        </a:rPr>
                        <a:t>14-11-24</a:t>
                      </a:r>
                    </a:p>
                  </a:txBody>
                  <a:tcPr marL="0" marR="0" marT="850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59318996"/>
                  </a:ext>
                </a:extLst>
              </a:tr>
              <a:tr h="342333">
                <a:tc>
                  <a:txBody>
                    <a:bodyPr/>
                    <a:lstStyle/>
                    <a:p>
                      <a:pPr marL="91440" algn="ctr" fontAlgn="ctr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  <a:ea typeface="+mn-ea"/>
                          <a:cs typeface="+mn-cs"/>
                        </a:rPr>
                        <a:t>5</a:t>
                      </a:r>
                    </a:p>
                  </a:txBody>
                  <a:tcPr marL="9525" marR="9525" marT="9525" marB="0" anchor="ctr">
                    <a:lnL w="6350">
                      <a:solidFill>
                        <a:srgbClr val="000000"/>
                      </a:solidFill>
                      <a:prstDash val="soli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91440" algn="l" fontAlgn="ctr"/>
                      <a:r>
                        <a:rPr lang="en-I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  <a:ea typeface="+mn-ea"/>
                          <a:cs typeface="+mn-cs"/>
                        </a:rPr>
                        <a:t>Nayagarh Iron Ore Mine</a:t>
                      </a:r>
                    </a:p>
                  </a:txBody>
                  <a:tcPr marL="6350" marR="6350" marT="6350" marB="0" anchor="ctr">
                    <a:lnL w="6350">
                      <a:solidFill>
                        <a:srgbClr val="000000"/>
                      </a:solidFill>
                      <a:prstDash val="soli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91440" algn="l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  <a:ea typeface="+mn-ea"/>
                          <a:cs typeface="+mn-cs"/>
                        </a:rPr>
                        <a:t>M/s. </a:t>
                      </a:r>
                      <a:r>
                        <a:rPr lang="en-I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  <a:ea typeface="+mn-ea"/>
                          <a:cs typeface="+mn-cs"/>
                        </a:rPr>
                        <a:t>KCP Iron Pvt Ltd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91440" algn="l" fontAlgn="ctr">
                        <a:lnSpc>
                          <a:spcPct val="100000"/>
                        </a:lnSpc>
                        <a:spcBef>
                          <a:spcPts val="660"/>
                        </a:spcBef>
                      </a:pP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  <a:ea typeface="+mn-ea"/>
                          <a:cs typeface="+mn-cs"/>
                        </a:rPr>
                        <a:t>16-11-24</a:t>
                      </a:r>
                    </a:p>
                  </a:txBody>
                  <a:tcPr marL="0" marR="0" marT="844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7112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30477">
                <a:tc>
                  <a:txBody>
                    <a:bodyPr/>
                    <a:lstStyle/>
                    <a:p>
                      <a:pPr marL="91440" algn="ctr" fontAlgn="ctr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  <a:ea typeface="+mn-ea"/>
                          <a:cs typeface="+mn-cs"/>
                        </a:rPr>
                        <a:t>6</a:t>
                      </a:r>
                    </a:p>
                  </a:txBody>
                  <a:tcPr marL="9525" marR="9525" marT="9525" marB="0" anchor="ctr">
                    <a:lnL w="6350">
                      <a:solidFill>
                        <a:srgbClr val="000000"/>
                      </a:solidFill>
                      <a:prstDash val="soli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91440" algn="l" fontAlgn="ctr"/>
                      <a:r>
                        <a:rPr lang="en-I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  <a:ea typeface="+mn-ea"/>
                          <a:cs typeface="+mn-cs"/>
                        </a:rPr>
                        <a:t>Murgabeda Iron Ore Mines </a:t>
                      </a:r>
                      <a:endParaRPr lang="sv-SE" sz="11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  <a:ea typeface="+mn-ea"/>
                        <a:cs typeface="+mn-cs"/>
                      </a:endParaRPr>
                    </a:p>
                  </a:txBody>
                  <a:tcPr marL="6350" marR="6350" marT="6350" marB="0" anchor="ctr">
                    <a:lnL w="6350">
                      <a:solidFill>
                        <a:srgbClr val="000000"/>
                      </a:solidFill>
                      <a:prstDash val="soli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91440" marR="0" lvl="0" indent="0" algn="l" defTabSz="91440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  <a:ea typeface="+mn-ea"/>
                          <a:cs typeface="+mn-cs"/>
                        </a:rPr>
                        <a:t>M/s. </a:t>
                      </a:r>
                      <a:r>
                        <a:rPr lang="en-I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  <a:ea typeface="+mn-ea"/>
                          <a:cs typeface="+mn-cs"/>
                        </a:rPr>
                        <a:t>D. R. Patnaik 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91440" algn="l" fontAlgn="ctr">
                        <a:lnSpc>
                          <a:spcPct val="100000"/>
                        </a:lnSpc>
                        <a:spcBef>
                          <a:spcPts val="660"/>
                        </a:spcBef>
                      </a:pP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  <a:ea typeface="+mn-ea"/>
                          <a:cs typeface="+mn-cs"/>
                        </a:rPr>
                        <a:t>18-11-24</a:t>
                      </a:r>
                    </a:p>
                  </a:txBody>
                  <a:tcPr marL="0" marR="0" marT="844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7112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30477">
                <a:tc>
                  <a:txBody>
                    <a:bodyPr/>
                    <a:lstStyle/>
                    <a:p>
                      <a:pPr marL="91440" algn="ctr" fontAlgn="ctr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  <a:ea typeface="+mn-ea"/>
                          <a:cs typeface="+mn-cs"/>
                        </a:rPr>
                        <a:t>7</a:t>
                      </a:r>
                    </a:p>
                  </a:txBody>
                  <a:tcPr marL="9525" marR="9525" marT="9525" marB="0" anchor="ctr">
                    <a:lnL w="6350">
                      <a:solidFill>
                        <a:srgbClr val="000000"/>
                      </a:solidFill>
                      <a:prstDash val="soli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91440" algn="l" fontAlgn="ctr"/>
                      <a:r>
                        <a:rPr lang="en-I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  <a:ea typeface="+mn-ea"/>
                          <a:cs typeface="+mn-cs"/>
                        </a:rPr>
                        <a:t>Gorumahisani Iron Ore Block</a:t>
                      </a:r>
                    </a:p>
                  </a:txBody>
                  <a:tcPr marL="6350" marR="6350" marT="6350" marB="0" anchor="ctr">
                    <a:lnL w="6350">
                      <a:solidFill>
                        <a:srgbClr val="000000"/>
                      </a:solidFill>
                      <a:prstDash val="soli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91440" algn="l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  <a:ea typeface="+mn-ea"/>
                          <a:cs typeface="+mn-cs"/>
                        </a:rPr>
                        <a:t>M/s. Ghanashyam Misra And Sons Private Limited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91440" marR="0" lvl="0" indent="0" algn="l" defTabSz="914400" eaLnBrk="1" fontAlgn="ctr" latinLnBrk="0" hangingPunct="1">
                        <a:lnSpc>
                          <a:spcPct val="100000"/>
                        </a:lnSpc>
                        <a:spcBef>
                          <a:spcPts val="66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  <a:ea typeface="+mn-ea"/>
                          <a:cs typeface="+mn-cs"/>
                        </a:rPr>
                        <a:t>19-11-24</a:t>
                      </a:r>
                    </a:p>
                  </a:txBody>
                  <a:tcPr marL="0" marR="0" marT="844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7112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03004">
                <a:tc>
                  <a:txBody>
                    <a:bodyPr/>
                    <a:lstStyle/>
                    <a:p>
                      <a:pPr marL="91440" algn="ctr" fontAlgn="ctr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  <a:ea typeface="+mn-ea"/>
                          <a:cs typeface="+mn-cs"/>
                        </a:rPr>
                        <a:t>8</a:t>
                      </a:r>
                    </a:p>
                  </a:txBody>
                  <a:tcPr marL="9525" marR="9525" marT="9525" marB="0" anchor="ctr">
                    <a:lnL w="6350">
                      <a:solidFill>
                        <a:srgbClr val="000000"/>
                      </a:solidFill>
                      <a:prstDash val="soli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91440" algn="l" fontAlgn="ctr"/>
                      <a:r>
                        <a:rPr lang="en-I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  <a:ea typeface="+mn-ea"/>
                          <a:cs typeface="+mn-cs"/>
                        </a:rPr>
                        <a:t>Deojhar Iron Ore Mines </a:t>
                      </a:r>
                    </a:p>
                  </a:txBody>
                  <a:tcPr marL="6350" marR="6350" marT="6350" marB="0" anchor="ctr">
                    <a:lnL w="6350">
                      <a:solidFill>
                        <a:srgbClr val="000000"/>
                      </a:solidFill>
                      <a:prstDash val="soli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91440" algn="l" fontAlgn="ctr"/>
                      <a:r>
                        <a:rPr lang="en-I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  <a:ea typeface="+mn-ea"/>
                          <a:cs typeface="+mn-cs"/>
                        </a:rPr>
                        <a:t>M/S. Tarini Minerals Pvt.Ltd.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91440" algn="l" fontAlgn="ctr">
                        <a:lnSpc>
                          <a:spcPct val="100000"/>
                        </a:lnSpc>
                        <a:spcBef>
                          <a:spcPts val="660"/>
                        </a:spcBef>
                      </a:pP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  <a:ea typeface="+mn-ea"/>
                          <a:cs typeface="+mn-cs"/>
                        </a:rPr>
                        <a:t>21-11-24</a:t>
                      </a:r>
                    </a:p>
                  </a:txBody>
                  <a:tcPr marL="0" marR="0" marT="844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7112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30337">
                <a:tc>
                  <a:txBody>
                    <a:bodyPr/>
                    <a:lstStyle/>
                    <a:p>
                      <a:pPr marL="91440" algn="ctr" fontAlgn="ctr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  <a:ea typeface="+mn-ea"/>
                          <a:cs typeface="+mn-cs"/>
                        </a:rPr>
                        <a:t>9</a:t>
                      </a:r>
                    </a:p>
                  </a:txBody>
                  <a:tcPr marL="9525" marR="9525" marT="9525" marB="0" anchor="ctr">
                    <a:lnL w="6350">
                      <a:solidFill>
                        <a:srgbClr val="000000"/>
                      </a:solidFill>
                      <a:prstDash val="soli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91440" algn="l" fontAlgn="ctr"/>
                      <a:r>
                        <a:rPr lang="en-IN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  <a:ea typeface="+mn-ea"/>
                          <a:cs typeface="+mn-cs"/>
                        </a:rPr>
                        <a:t>Bagiaburu</a:t>
                      </a:r>
                      <a:r>
                        <a:rPr lang="en-I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  <a:ea typeface="+mn-ea"/>
                          <a:cs typeface="+mn-cs"/>
                        </a:rPr>
                        <a:t> Iron Mines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91440" algn="l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  <a:ea typeface="+mn-ea"/>
                          <a:cs typeface="+mn-cs"/>
                        </a:rPr>
                        <a:t>The Orissa Minerals Development Company Limited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91440" algn="l" fontAlgn="ctr">
                        <a:lnSpc>
                          <a:spcPct val="100000"/>
                        </a:lnSpc>
                        <a:spcBef>
                          <a:spcPts val="660"/>
                        </a:spcBef>
                      </a:pP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  <a:ea typeface="+mn-ea"/>
                          <a:cs typeface="+mn-cs"/>
                        </a:rPr>
                        <a:t>22-11-24</a:t>
                      </a:r>
                    </a:p>
                  </a:txBody>
                  <a:tcPr marL="0" marR="0" marT="844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marL="91440" algn="l" fontAlgn="b"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endParaRPr lang="en-US" sz="10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711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14677162"/>
                  </a:ext>
                </a:extLst>
              </a:tr>
              <a:tr h="359802">
                <a:tc>
                  <a:txBody>
                    <a:bodyPr/>
                    <a:lstStyle/>
                    <a:p>
                      <a:pPr marL="91440" algn="ctr" fontAlgn="ctr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  <a:ea typeface="+mn-ea"/>
                          <a:cs typeface="+mn-cs"/>
                        </a:rPr>
                        <a:t>10</a:t>
                      </a:r>
                    </a:p>
                  </a:txBody>
                  <a:tcPr marL="9525" marR="9525" marT="9525" marB="0" anchor="ctr">
                    <a:lnL w="6350">
                      <a:solidFill>
                        <a:srgbClr val="000000"/>
                      </a:solidFill>
                      <a:prstDash val="soli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91440" algn="l" fontAlgn="ctr"/>
                      <a:r>
                        <a:rPr lang="en-I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  <a:ea typeface="+mn-ea"/>
                          <a:cs typeface="+mn-cs"/>
                        </a:rPr>
                        <a:t>Katasahi Mn Mines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91440" algn="l" fontAlgn="ctr"/>
                      <a:r>
                        <a:rPr lang="en-I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  <a:ea typeface="+mn-ea"/>
                          <a:cs typeface="+mn-cs"/>
                        </a:rPr>
                        <a:t>M/S. Agrasen Sponge Pvt. Ltd.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91440" algn="l" fontAlgn="ctr">
                        <a:lnSpc>
                          <a:spcPct val="100000"/>
                        </a:lnSpc>
                        <a:spcBef>
                          <a:spcPts val="660"/>
                        </a:spcBef>
                      </a:pP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  <a:ea typeface="+mn-ea"/>
                          <a:cs typeface="+mn-cs"/>
                        </a:rPr>
                        <a:t>23-11-24</a:t>
                      </a:r>
                    </a:p>
                  </a:txBody>
                  <a:tcPr marL="0" marR="0" marT="844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marL="91440" algn="l" fontAlgn="b"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endParaRPr lang="en-US" sz="10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711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70554096"/>
                  </a:ext>
                </a:extLst>
              </a:tr>
            </a:tbl>
          </a:graphicData>
        </a:graphic>
      </p:graphicFrame>
      <p:sp>
        <p:nvSpPr>
          <p:cNvPr id="5" name="object 2"/>
          <p:cNvSpPr txBox="1"/>
          <p:nvPr/>
        </p:nvSpPr>
        <p:spPr>
          <a:xfrm>
            <a:off x="142844" y="79324"/>
            <a:ext cx="8858312" cy="705962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0" marR="119380" lvl="0" indent="0" algn="ctr" defTabSz="914400" rtl="0" eaLnBrk="1" fontAlgn="auto" latinLnBrk="0" hangingPunct="1">
              <a:lnSpc>
                <a:spcPct val="1501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3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42</a:t>
            </a:r>
            <a:r>
              <a:rPr kumimoji="0" lang="en-US" sz="1800" b="1" i="0" u="none" strike="noStrike" kern="1200" cap="none" spc="30" normalizeH="0" baseline="3000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nd</a:t>
            </a:r>
            <a:r>
              <a:rPr kumimoji="0" lang="en-US" sz="1800" b="1" i="0" u="none" strike="noStrike" kern="1200" cap="none" spc="3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 </a:t>
            </a:r>
            <a:r>
              <a:rPr kumimoji="0" lang="en-US" sz="1800" b="1" i="0" u="none" strike="noStrike" kern="1200" cap="none" spc="-15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ANNUAL</a:t>
            </a:r>
            <a:r>
              <a:rPr kumimoji="0" lang="en-US" sz="1800" b="1" i="0" u="none" strike="noStrike" kern="1200" cap="none" spc="-11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  </a:t>
            </a:r>
            <a:r>
              <a:rPr kumimoji="0" lang="en-US" sz="1800" b="1" i="0" u="none" strike="noStrike" kern="1200" cap="none" spc="-1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MINES  </a:t>
            </a:r>
            <a:r>
              <a:rPr kumimoji="0" lang="en-US" sz="1800" b="1" i="0" u="none" strike="noStrike" kern="1200" cap="none" spc="-165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SAFETY  </a:t>
            </a:r>
            <a:r>
              <a:rPr kumimoji="0" lang="en-US" sz="1800" b="1" i="0" u="none" strike="noStrike" kern="1200" cap="none" spc="-175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WEEK  </a:t>
            </a:r>
            <a:r>
              <a:rPr kumimoji="0" lang="en-US" sz="1800" b="1" i="0" u="none" strike="noStrike" kern="1200" cap="none" spc="-145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CELEBRATION </a:t>
            </a:r>
            <a:r>
              <a:rPr kumimoji="0" lang="en-US" sz="1800" b="1" i="0" u="none" strike="noStrike" kern="1200" cap="none" spc="17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-</a:t>
            </a:r>
            <a:r>
              <a:rPr kumimoji="0" lang="en-US" sz="1800" b="1" i="0" u="none" strike="noStrike" kern="1200" cap="none" spc="4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2024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-65" normalizeH="0" baseline="0" noProof="0" dirty="0">
                <a:ln>
                  <a:noFill/>
                </a:ln>
                <a:solidFill>
                  <a:srgbClr val="66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BHUBANESWAR</a:t>
            </a:r>
            <a:r>
              <a:rPr kumimoji="0" sz="1800" b="1" i="0" u="none" strike="noStrike" kern="1200" cap="none" spc="-65" normalizeH="0" baseline="0" noProof="0" dirty="0">
                <a:ln>
                  <a:noFill/>
                </a:ln>
                <a:solidFill>
                  <a:srgbClr val="66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sz="1800" b="1" i="0" u="none" strike="noStrike" kern="1200" cap="none" spc="-60" normalizeH="0" baseline="0" noProof="0" dirty="0">
                <a:ln>
                  <a:noFill/>
                </a:ln>
                <a:solidFill>
                  <a:srgbClr val="66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REGION</a:t>
            </a:r>
            <a:r>
              <a:rPr kumimoji="0" lang="en-US" sz="1800" b="1" i="0" u="none" strike="noStrike" kern="1200" cap="none" spc="-60" normalizeH="0" baseline="0" noProof="0" dirty="0">
                <a:ln>
                  <a:noFill/>
                </a:ln>
                <a:solidFill>
                  <a:srgbClr val="66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1 </a:t>
            </a:r>
            <a:r>
              <a:rPr kumimoji="0" sz="1800" b="1" i="0" u="none" strike="noStrike" kern="1200" cap="none" spc="-60" normalizeH="0" baseline="0" noProof="0" dirty="0">
                <a:ln>
                  <a:noFill/>
                </a:ln>
                <a:solidFill>
                  <a:srgbClr val="66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(GROUP </a:t>
            </a:r>
            <a:r>
              <a:rPr kumimoji="0" lang="en-US" sz="1800" b="1" i="0" u="none" strike="noStrike" kern="1200" cap="none" spc="140" normalizeH="0" baseline="0" noProof="0" dirty="0">
                <a:ln>
                  <a:noFill/>
                </a:ln>
                <a:solidFill>
                  <a:srgbClr val="66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–</a:t>
            </a:r>
            <a:r>
              <a:rPr kumimoji="0" sz="1800" b="1" i="0" u="none" strike="noStrike" kern="1200" cap="none" spc="20" normalizeH="0" baseline="0" noProof="0" dirty="0">
                <a:ln>
                  <a:noFill/>
                </a:ln>
                <a:solidFill>
                  <a:srgbClr val="66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A</a:t>
            </a:r>
            <a:r>
              <a:rPr kumimoji="0" lang="en-IN" sz="1800" b="1" i="0" u="none" strike="noStrike" kern="1200" cap="none" spc="20" normalizeH="0" baseline="0" noProof="0" dirty="0">
                <a:ln>
                  <a:noFill/>
                </a:ln>
                <a:solidFill>
                  <a:srgbClr val="66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-4</a:t>
            </a:r>
            <a:r>
              <a:rPr kumimoji="0" sz="1800" b="1" i="0" u="none" strike="noStrike" kern="1200" cap="none" spc="20" normalizeH="0" baseline="0" noProof="0" dirty="0">
                <a:ln>
                  <a:noFill/>
                </a:ln>
                <a:solidFill>
                  <a:srgbClr val="66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)</a:t>
            </a: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pic>
        <p:nvPicPr>
          <p:cNvPr id="2" name="Picture 2">
            <a:extLst>
              <a:ext uri="{FF2B5EF4-FFF2-40B4-BE49-F238E27FC236}">
                <a16:creationId xmlns:a16="http://schemas.microsoft.com/office/drawing/2014/main" id="{6948D954-CF03-EF75-5501-4E44961735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3840" y="51470"/>
            <a:ext cx="1440160" cy="720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4B109CD3-D6C6-B28D-9D11-1D3FEC162AD6}"/>
              </a:ext>
            </a:extLst>
          </p:cNvPr>
          <p:cNvCxnSpPr/>
          <p:nvPr/>
        </p:nvCxnSpPr>
        <p:spPr>
          <a:xfrm>
            <a:off x="0" y="843558"/>
            <a:ext cx="9144000" cy="0"/>
          </a:xfrm>
          <a:prstGeom prst="line">
            <a:avLst/>
          </a:prstGeom>
          <a:ln w="571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>
            <a:extLst>
              <a:ext uri="{FF2B5EF4-FFF2-40B4-BE49-F238E27FC236}">
                <a16:creationId xmlns:a16="http://schemas.microsoft.com/office/drawing/2014/main" id="{7EF71C58-FBF5-D4E6-EC66-84AED3B6848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2056" y="32657"/>
            <a:ext cx="792815" cy="7223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40280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19454372"/>
              </p:ext>
            </p:extLst>
          </p:nvPr>
        </p:nvGraphicFramePr>
        <p:xfrm>
          <a:off x="237828" y="939938"/>
          <a:ext cx="8763328" cy="379204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1774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2640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3321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0854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37741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466217">
                <a:tc>
                  <a:txBody>
                    <a:bodyPr/>
                    <a:lstStyle/>
                    <a:p>
                      <a:pPr marL="91440" algn="ctr" fontAlgn="ctr">
                        <a:lnSpc>
                          <a:spcPct val="100000"/>
                        </a:lnSpc>
                        <a:spcBef>
                          <a:spcPts val="545"/>
                        </a:spcBef>
                      </a:pPr>
                      <a:r>
                        <a:rPr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  <a:ea typeface="+mn-ea"/>
                          <a:cs typeface="+mn-cs"/>
                        </a:rPr>
                        <a:t>Sl. No</a:t>
                      </a:r>
                    </a:p>
                  </a:txBody>
                  <a:tcPr marL="0" marR="0" marT="69215" marB="0" anchor="ctr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91440" algn="ctr" fontAlgn="ctr">
                        <a:lnSpc>
                          <a:spcPct val="100000"/>
                        </a:lnSpc>
                        <a:spcBef>
                          <a:spcPts val="545"/>
                        </a:spcBef>
                      </a:pPr>
                      <a:r>
                        <a:rPr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  <a:ea typeface="+mn-ea"/>
                          <a:cs typeface="+mn-cs"/>
                        </a:rPr>
                        <a:t>Name of Mine</a:t>
                      </a:r>
                    </a:p>
                  </a:txBody>
                  <a:tcPr marL="0" marR="0" marT="69215" marB="0" anchor="ctr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91440" algn="ctr" fontAlgn="ctr">
                        <a:lnSpc>
                          <a:spcPct val="100000"/>
                        </a:lnSpc>
                        <a:spcBef>
                          <a:spcPts val="545"/>
                        </a:spcBef>
                      </a:pPr>
                      <a:r>
                        <a:rPr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  <a:ea typeface="+mn-ea"/>
                          <a:cs typeface="+mn-cs"/>
                        </a:rPr>
                        <a:t>Name of the Owner</a:t>
                      </a:r>
                    </a:p>
                  </a:txBody>
                  <a:tcPr marL="0" marR="0" marT="69215" marB="0" anchor="ctr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91440" algn="ctr" fontAlgn="ctr">
                        <a:lnSpc>
                          <a:spcPct val="100000"/>
                        </a:lnSpc>
                        <a:spcBef>
                          <a:spcPts val="545"/>
                        </a:spcBef>
                      </a:pPr>
                      <a:r>
                        <a:rPr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  <a:ea typeface="+mn-ea"/>
                          <a:cs typeface="+mn-cs"/>
                        </a:rPr>
                        <a:t>Date of Inspection</a:t>
                      </a:r>
                    </a:p>
                  </a:txBody>
                  <a:tcPr marL="0" marR="0" marT="69215" marB="0" anchor="ctr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91440" algn="ctr" fontAlgn="ctr">
                        <a:lnSpc>
                          <a:spcPct val="100000"/>
                        </a:lnSpc>
                        <a:spcBef>
                          <a:spcPts val="545"/>
                        </a:spcBef>
                      </a:pPr>
                      <a:r>
                        <a:rPr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  <a:ea typeface="+mn-ea"/>
                          <a:cs typeface="+mn-cs"/>
                        </a:rPr>
                        <a:t>Inspection Team</a:t>
                      </a:r>
                    </a:p>
                  </a:txBody>
                  <a:tcPr marL="0" marR="0" marT="69215" marB="0" anchor="ctr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11901">
                <a:tc>
                  <a:txBody>
                    <a:bodyPr/>
                    <a:lstStyle/>
                    <a:p>
                      <a:pPr marL="91440" algn="ctr" fontAlgn="ctr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>
                      <a:solidFill>
                        <a:srgbClr val="000000"/>
                      </a:solidFill>
                      <a:prstDash val="soli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91440" algn="l" fontAlgn="ctr"/>
                      <a:r>
                        <a:rPr lang="en-I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  <a:ea typeface="+mn-ea"/>
                          <a:cs typeface="+mn-cs"/>
                        </a:rPr>
                        <a:t>Sukinda Mines (CHROMITE)</a:t>
                      </a:r>
                    </a:p>
                  </a:txBody>
                  <a:tcPr marL="6350" marR="6350" marT="6350" marB="0" anchor="ctr">
                    <a:lnL w="6350">
                      <a:solidFill>
                        <a:srgbClr val="000000"/>
                      </a:solidFill>
                      <a:prstDash val="soli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91440" algn="l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  <a:ea typeface="+mn-ea"/>
                          <a:cs typeface="+mn-cs"/>
                        </a:rPr>
                        <a:t>M/S. Indian Metals &amp; Ferro Alloys Ltd.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91440" algn="l" fontAlgn="ctr">
                        <a:lnSpc>
                          <a:spcPct val="100000"/>
                        </a:lnSpc>
                        <a:spcBef>
                          <a:spcPts val="660"/>
                        </a:spcBef>
                      </a:pP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  <a:ea typeface="+mn-ea"/>
                          <a:cs typeface="+mn-cs"/>
                        </a:rPr>
                        <a:t>11-11-24</a:t>
                      </a:r>
                    </a:p>
                  </a:txBody>
                  <a:tcPr marL="0" marR="0" marT="844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7">
                  <a:txBody>
                    <a:bodyPr/>
                    <a:lstStyle/>
                    <a:p>
                      <a:pPr marL="91440" marR="37465" indent="-635" algn="l" fontAlgn="ctr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  <a:ea typeface="+mn-ea"/>
                          <a:cs typeface="+mn-cs"/>
                        </a:rPr>
                        <a:t>Convenor : Mr. Arundeep Bhattacharjee </a:t>
                      </a:r>
                    </a:p>
                    <a:p>
                      <a:pPr marL="91440" marR="37465" lvl="0" indent="-635" algn="l" defTabSz="914400" eaLnBrk="1" fontAlgn="ctr" latinLnBrk="0" hangingPunct="1">
                        <a:lnSpc>
                          <a:spcPct val="100000"/>
                        </a:lnSpc>
                        <a:spcBef>
                          <a:spcPts val="6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  <a:ea typeface="+mn-ea"/>
                          <a:cs typeface="+mn-cs"/>
                        </a:rPr>
                        <a:t>Mines: </a:t>
                      </a:r>
                      <a:r>
                        <a:rPr lang="en-I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  <a:ea typeface="+mn-ea"/>
                          <a:cs typeface="+mn-cs"/>
                        </a:rPr>
                        <a:t>Nuagaon Iron Ore Mines, JSW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  <a:ea typeface="+mn-ea"/>
                        <a:cs typeface="+mn-cs"/>
                      </a:endParaRPr>
                    </a:p>
                    <a:p>
                      <a:pPr marL="91440" marR="37465" indent="-635" algn="l" fontAlgn="ctr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  <a:ea typeface="+mn-ea"/>
                          <a:cs typeface="+mn-cs"/>
                        </a:rPr>
                        <a:t>Mob: 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  <a:ea typeface="+mn-ea"/>
                          <a:cs typeface="+mn-cs"/>
                        </a:rPr>
                        <a:t>9938908820</a:t>
                      </a:r>
                    </a:p>
                    <a:p>
                      <a:pPr marL="91440" marR="37465" indent="-635" algn="l" fontAlgn="ctr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  <a:ea typeface="+mn-ea"/>
                        <a:cs typeface="+mn-cs"/>
                      </a:endParaRPr>
                    </a:p>
                    <a:p>
                      <a:pPr marL="91440" marR="196215" indent="-1270" algn="l" fontAlgn="ctr">
                        <a:lnSpc>
                          <a:spcPct val="100000"/>
                        </a:lnSpc>
                      </a:pPr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  <a:ea typeface="+mn-ea"/>
                          <a:cs typeface="+mn-cs"/>
                        </a:rPr>
                        <a:t>Member-1 (Mining): Mr. Sandeep Kumar </a:t>
                      </a:r>
                    </a:p>
                    <a:p>
                      <a:pPr marL="91440" marR="196215" indent="-1270" algn="l" fontAlgn="ctr">
                        <a:lnSpc>
                          <a:spcPct val="100000"/>
                        </a:lnSpc>
                      </a:pPr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  <a:ea typeface="+mn-ea"/>
                          <a:cs typeface="+mn-cs"/>
                        </a:rPr>
                        <a:t>Mines : 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  <a:ea typeface="+mn-ea"/>
                          <a:cs typeface="+mn-cs"/>
                        </a:rPr>
                        <a:t>Bolani Ores Mines, SAIL</a:t>
                      </a:r>
                    </a:p>
                    <a:p>
                      <a:pPr marL="91440" marR="196215" indent="-1270" algn="l" fontAlgn="ctr">
                        <a:lnSpc>
                          <a:spcPct val="100000"/>
                        </a:lnSpc>
                      </a:pPr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  <a:ea typeface="+mn-ea"/>
                          <a:cs typeface="+mn-cs"/>
                        </a:rPr>
                        <a:t>Mob: 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  <a:ea typeface="+mn-ea"/>
                          <a:cs typeface="+mn-cs"/>
                        </a:rPr>
                        <a:t>8895502441</a:t>
                      </a:r>
                    </a:p>
                    <a:p>
                      <a:pPr marL="91440" marR="196215" indent="-1270" algn="l" fontAlgn="ctr">
                        <a:lnSpc>
                          <a:spcPct val="100000"/>
                        </a:lnSpc>
                      </a:pP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  <a:ea typeface="+mn-ea"/>
                        <a:cs typeface="+mn-cs"/>
                      </a:endParaRPr>
                    </a:p>
                    <a:p>
                      <a:pPr marL="91440" algn="l" fontAlgn="ctr"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  <a:ea typeface="+mn-ea"/>
                          <a:cs typeface="+mn-cs"/>
                        </a:rPr>
                        <a:t>Member-2 (Mech) : Mr. Sabyasachi Misra</a:t>
                      </a:r>
                    </a:p>
                    <a:p>
                      <a:pPr marL="91440" marR="36830" indent="1270" algn="l" fontAlgn="ctr">
                        <a:lnSpc>
                          <a:spcPct val="100000"/>
                        </a:lnSpc>
                      </a:pPr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  <a:ea typeface="+mn-ea"/>
                          <a:cs typeface="+mn-cs"/>
                        </a:rPr>
                        <a:t>Mines: 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  <a:ea typeface="+mn-ea"/>
                          <a:cs typeface="+mn-cs"/>
                        </a:rPr>
                        <a:t>Jajang Iron Ore Mine, JSW</a:t>
                      </a:r>
                    </a:p>
                    <a:p>
                      <a:pPr marL="91440" marR="36830" indent="1270" algn="l" fontAlgn="ctr">
                        <a:lnSpc>
                          <a:spcPct val="100000"/>
                        </a:lnSpc>
                      </a:pPr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  <a:ea typeface="+mn-ea"/>
                          <a:cs typeface="+mn-cs"/>
                        </a:rPr>
                        <a:t>Mob: 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  <a:ea typeface="+mn-ea"/>
                          <a:cs typeface="+mn-cs"/>
                        </a:rPr>
                        <a:t>8806669800</a:t>
                      </a:r>
                    </a:p>
                    <a:p>
                      <a:pPr marL="91440" algn="l" fontAlgn="ctr"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  <a:ea typeface="+mn-ea"/>
                        <a:cs typeface="+mn-cs"/>
                      </a:endParaRPr>
                    </a:p>
                    <a:p>
                      <a:pPr marL="91440" algn="l" fontAlgn="ctr"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  <a:ea typeface="+mn-ea"/>
                          <a:cs typeface="+mn-cs"/>
                        </a:rPr>
                        <a:t>Member-3 (Elect): Mr. Radha Balabh Mishra </a:t>
                      </a:r>
                    </a:p>
                    <a:p>
                      <a:pPr marL="91440" marR="0" lvl="0" indent="0" algn="l" defTabSz="914400" eaLnBrk="1" fontAlgn="ctr" latinLnBrk="0" hangingPunct="1">
                        <a:lnSpc>
                          <a:spcPct val="100000"/>
                        </a:lnSpc>
                        <a:spcBef>
                          <a:spcPts val="45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  <a:ea typeface="+mn-ea"/>
                          <a:cs typeface="+mn-cs"/>
                        </a:rPr>
                        <a:t>Mines: </a:t>
                      </a:r>
                      <a:r>
                        <a:rPr lang="en-I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  <a:ea typeface="+mn-ea"/>
                          <a:cs typeface="+mn-cs"/>
                        </a:rPr>
                        <a:t>Kasia Iron &amp; Dolomite, JSPL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  <a:ea typeface="+mn-ea"/>
                        <a:cs typeface="+mn-cs"/>
                      </a:endParaRPr>
                    </a:p>
                    <a:p>
                      <a:pPr marL="91440" algn="l" fontAlgn="ctr"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  <a:ea typeface="+mn-ea"/>
                          <a:cs typeface="+mn-cs"/>
                        </a:rPr>
                        <a:t>Mob: 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  <a:ea typeface="+mn-ea"/>
                          <a:cs typeface="+mn-cs"/>
                        </a:rPr>
                        <a:t>9777457127</a:t>
                      </a:r>
                    </a:p>
                  </a:txBody>
                  <a:tcPr marL="0" marR="0" marT="7112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11901">
                <a:tc>
                  <a:txBody>
                    <a:bodyPr/>
                    <a:lstStyle/>
                    <a:p>
                      <a:pPr marL="91440" algn="ctr" fontAlgn="ctr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 marL="9525" marR="9525" marT="9525" marB="0" anchor="ctr">
                    <a:lnL w="6350">
                      <a:solidFill>
                        <a:srgbClr val="000000"/>
                      </a:solidFill>
                      <a:prstDash val="soli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91440" algn="l" fontAlgn="ctr"/>
                      <a:r>
                        <a:rPr lang="en-I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  <a:ea typeface="+mn-ea"/>
                          <a:cs typeface="+mn-cs"/>
                        </a:rPr>
                        <a:t> Saruabil Chromite Mine,  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1440" algn="l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  <a:ea typeface="+mn-ea"/>
                          <a:cs typeface="+mn-cs"/>
                        </a:rPr>
                        <a:t>M/s. </a:t>
                      </a:r>
                      <a:r>
                        <a:rPr lang="en-I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  <a:ea typeface="+mn-ea"/>
                          <a:cs typeface="+mn-cs"/>
                        </a:rPr>
                        <a:t>Tata Steel limited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1440" algn="l" fontAlgn="ctr">
                        <a:lnSpc>
                          <a:spcPct val="100000"/>
                        </a:lnSpc>
                        <a:spcBef>
                          <a:spcPts val="660"/>
                        </a:spcBef>
                      </a:pP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  <a:ea typeface="+mn-ea"/>
                          <a:cs typeface="+mn-cs"/>
                        </a:rPr>
                        <a:t>12-11-24</a:t>
                      </a:r>
                    </a:p>
                  </a:txBody>
                  <a:tcPr marL="0" marR="0" marT="844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50701727"/>
                  </a:ext>
                </a:extLst>
              </a:tr>
              <a:tr h="311901">
                <a:tc>
                  <a:txBody>
                    <a:bodyPr/>
                    <a:lstStyle/>
                    <a:p>
                      <a:pPr marL="91440" algn="ctr" fontAlgn="ctr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  <a:ea typeface="+mn-ea"/>
                          <a:cs typeface="+mn-cs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>
                      <a:solidFill>
                        <a:srgbClr val="000000"/>
                      </a:solidFill>
                      <a:prstDash val="soli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1440" algn="l" fontAlgn="ctr"/>
                      <a:r>
                        <a:rPr lang="en-IN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  <a:ea typeface="+mn-ea"/>
                          <a:cs typeface="+mn-cs"/>
                        </a:rPr>
                        <a:t>Sukrangi</a:t>
                      </a:r>
                      <a:r>
                        <a:rPr lang="en-I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  <a:ea typeface="+mn-ea"/>
                          <a:cs typeface="+mn-cs"/>
                        </a:rPr>
                        <a:t> Chromite Mines 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91440" algn="l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  <a:ea typeface="+mn-ea"/>
                          <a:cs typeface="+mn-cs"/>
                        </a:rPr>
                        <a:t>M/s. </a:t>
                      </a:r>
                      <a:r>
                        <a:rPr lang="en-I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  <a:ea typeface="+mn-ea"/>
                          <a:cs typeface="+mn-cs"/>
                        </a:rPr>
                        <a:t>Odisha Mining Corporation Ltd. 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91440" algn="l" fontAlgn="ctr">
                        <a:lnSpc>
                          <a:spcPct val="100000"/>
                        </a:lnSpc>
                        <a:spcBef>
                          <a:spcPts val="660"/>
                        </a:spcBef>
                      </a:pP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  <a:ea typeface="+mn-ea"/>
                          <a:cs typeface="+mn-cs"/>
                        </a:rPr>
                        <a:t>13-11-24</a:t>
                      </a:r>
                    </a:p>
                  </a:txBody>
                  <a:tcPr marL="0" marR="0" marT="844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21125006"/>
                  </a:ext>
                </a:extLst>
              </a:tr>
              <a:tr h="410580">
                <a:tc>
                  <a:txBody>
                    <a:bodyPr/>
                    <a:lstStyle/>
                    <a:p>
                      <a:pPr marL="91440" algn="ctr" fontAlgn="ctr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  <a:ea typeface="+mn-ea"/>
                          <a:cs typeface="+mn-cs"/>
                        </a:rPr>
                        <a:t>4</a:t>
                      </a:r>
                    </a:p>
                  </a:txBody>
                  <a:tcPr marL="9525" marR="9525" marT="9525" marB="0" anchor="ctr">
                    <a:lnL w="6350">
                      <a:solidFill>
                        <a:srgbClr val="000000"/>
                      </a:solidFill>
                      <a:prstDash val="soli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1440" algn="l" fontAlgn="ctr"/>
                      <a:r>
                        <a:rPr lang="en-I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  <a:ea typeface="+mn-ea"/>
                          <a:cs typeface="+mn-cs"/>
                        </a:rPr>
                        <a:t>Ostapal Chromite Mine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91440" algn="l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  <a:ea typeface="+mn-ea"/>
                          <a:cs typeface="+mn-cs"/>
                        </a:rPr>
                        <a:t>M/s. </a:t>
                      </a:r>
                      <a:r>
                        <a:rPr lang="en-I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  <a:ea typeface="+mn-ea"/>
                          <a:cs typeface="+mn-cs"/>
                        </a:rPr>
                        <a:t>Ferro Alloys Corporation Limited 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91440" algn="l" fontAlgn="ctr">
                        <a:lnSpc>
                          <a:spcPct val="100000"/>
                        </a:lnSpc>
                        <a:spcBef>
                          <a:spcPts val="660"/>
                        </a:spcBef>
                      </a:pP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  <a:ea typeface="+mn-ea"/>
                          <a:cs typeface="+mn-cs"/>
                        </a:rPr>
                        <a:t>14-11-24</a:t>
                      </a:r>
                    </a:p>
                  </a:txBody>
                  <a:tcPr marL="0" marR="0" marT="844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7112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95694">
                <a:tc>
                  <a:txBody>
                    <a:bodyPr/>
                    <a:lstStyle/>
                    <a:p>
                      <a:pPr marL="91440" algn="ctr" fontAlgn="ctr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  <a:ea typeface="+mn-ea"/>
                          <a:cs typeface="+mn-cs"/>
                        </a:rPr>
                        <a:t>5</a:t>
                      </a:r>
                    </a:p>
                  </a:txBody>
                  <a:tcPr marL="9525" marR="9525" marT="9525" marB="0" anchor="ctr">
                    <a:lnL w="6350">
                      <a:solidFill>
                        <a:srgbClr val="000000"/>
                      </a:solidFill>
                      <a:prstDash val="soli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1440" algn="l" fontAlgn="ctr"/>
                      <a:r>
                        <a:rPr lang="en-US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  <a:ea typeface="+mn-ea"/>
                          <a:cs typeface="+mn-cs"/>
                        </a:rPr>
                        <a:t>Kalarangiatta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  <a:ea typeface="+mn-ea"/>
                          <a:cs typeface="+mn-cs"/>
                        </a:rPr>
                        <a:t> Chromite Mine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1440" algn="l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  <a:ea typeface="+mn-ea"/>
                          <a:cs typeface="+mn-cs"/>
                        </a:rPr>
                        <a:t>M/s. Ferro Alloys Corporation Ltd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1440" algn="l" fontAlgn="ctr">
                        <a:lnSpc>
                          <a:spcPct val="100000"/>
                        </a:lnSpc>
                        <a:spcBef>
                          <a:spcPts val="660"/>
                        </a:spcBef>
                      </a:pP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  <a:ea typeface="+mn-ea"/>
                          <a:cs typeface="+mn-cs"/>
                        </a:rPr>
                        <a:t>15-11-24</a:t>
                      </a:r>
                    </a:p>
                  </a:txBody>
                  <a:tcPr marL="0" marR="0" marT="850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7112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02159">
                <a:tc>
                  <a:txBody>
                    <a:bodyPr/>
                    <a:lstStyle/>
                    <a:p>
                      <a:pPr marL="91440" algn="ctr" fontAlgn="ctr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  <a:ea typeface="+mn-ea"/>
                          <a:cs typeface="+mn-cs"/>
                        </a:rPr>
                        <a:t>6</a:t>
                      </a:r>
                    </a:p>
                  </a:txBody>
                  <a:tcPr marL="9525" marR="9525" marT="9525" marB="0" anchor="ctr">
                    <a:lnL w="6350">
                      <a:solidFill>
                        <a:srgbClr val="000000"/>
                      </a:solidFill>
                      <a:prstDash val="soli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1440" algn="l" fontAlgn="ctr"/>
                      <a:r>
                        <a:rPr lang="en-I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  <a:ea typeface="+mn-ea"/>
                          <a:cs typeface="+mn-cs"/>
                        </a:rPr>
                        <a:t>Kamarda chromite mine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91440" algn="l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  <a:ea typeface="+mn-ea"/>
                          <a:cs typeface="+mn-cs"/>
                        </a:rPr>
                        <a:t>M/s. </a:t>
                      </a:r>
                      <a:r>
                        <a:rPr lang="en-I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  <a:ea typeface="+mn-ea"/>
                          <a:cs typeface="+mn-cs"/>
                        </a:rPr>
                        <a:t>Tata steel limited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91440" algn="l" fontAlgn="ctr">
                        <a:lnSpc>
                          <a:spcPct val="100000"/>
                        </a:lnSpc>
                        <a:spcBef>
                          <a:spcPts val="660"/>
                        </a:spcBef>
                      </a:pP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  <a:ea typeface="+mn-ea"/>
                          <a:cs typeface="+mn-cs"/>
                        </a:rPr>
                        <a:t>16-11-24</a:t>
                      </a:r>
                    </a:p>
                  </a:txBody>
                  <a:tcPr marL="0" marR="0" marT="844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7112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881695">
                <a:tc>
                  <a:txBody>
                    <a:bodyPr/>
                    <a:lstStyle/>
                    <a:p>
                      <a:pPr marL="91440" algn="ctr" fontAlgn="ctr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  <a:ea typeface="+mn-ea"/>
                          <a:cs typeface="+mn-cs"/>
                        </a:rPr>
                        <a:t>7</a:t>
                      </a:r>
                    </a:p>
                  </a:txBody>
                  <a:tcPr marL="9525" marR="9525" marT="9525" marB="0" anchor="ctr">
                    <a:lnL w="6350">
                      <a:solidFill>
                        <a:srgbClr val="000000"/>
                      </a:solidFill>
                      <a:prstDash val="soli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91440" algn="l" fontAlgn="ctr"/>
                      <a:r>
                        <a:rPr lang="en-I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  <a:ea typeface="+mn-ea"/>
                          <a:cs typeface="+mn-cs"/>
                        </a:rPr>
                        <a:t>Kaliapani Chromite Mines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91440" algn="l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  <a:ea typeface="+mn-ea"/>
                          <a:cs typeface="+mn-cs"/>
                        </a:rPr>
                        <a:t>M/s. </a:t>
                      </a:r>
                      <a:r>
                        <a:rPr lang="en-I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  <a:ea typeface="+mn-ea"/>
                          <a:cs typeface="+mn-cs"/>
                        </a:rPr>
                        <a:t>Jindal Stainless Limited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91440" algn="l" fontAlgn="ctr">
                        <a:lnSpc>
                          <a:spcPct val="100000"/>
                        </a:lnSpc>
                        <a:spcBef>
                          <a:spcPts val="660"/>
                        </a:spcBef>
                      </a:pP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  <a:ea typeface="+mn-ea"/>
                          <a:cs typeface="+mn-cs"/>
                        </a:rPr>
                        <a:t>18-11-24</a:t>
                      </a:r>
                    </a:p>
                  </a:txBody>
                  <a:tcPr marL="0" marR="0" marT="844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7112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5" name="object 2"/>
          <p:cNvSpPr txBox="1"/>
          <p:nvPr/>
        </p:nvSpPr>
        <p:spPr>
          <a:xfrm>
            <a:off x="142844" y="79324"/>
            <a:ext cx="8858312" cy="705962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0" marR="119380" algn="ctr">
              <a:lnSpc>
                <a:spcPct val="150100"/>
              </a:lnSpc>
              <a:spcBef>
                <a:spcPts val="100"/>
              </a:spcBef>
            </a:pPr>
            <a:r>
              <a:rPr lang="en-US" b="1" spc="3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42</a:t>
            </a:r>
            <a:r>
              <a:rPr lang="en-US" b="1" spc="30" baseline="30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nd</a:t>
            </a:r>
            <a:r>
              <a:rPr lang="en-US" b="1" spc="3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b="1" spc="-15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ANNUAL</a:t>
            </a:r>
            <a:r>
              <a:rPr lang="en-US" b="1" spc="-11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b="1" spc="-1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MINES  </a:t>
            </a:r>
            <a:r>
              <a:rPr lang="en-US" b="1" spc="-165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SAFETY  </a:t>
            </a:r>
            <a:r>
              <a:rPr lang="en-US" b="1" spc="-175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WEEK  </a:t>
            </a:r>
            <a:r>
              <a:rPr lang="en-US" b="1" spc="-145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CELEBRATION </a:t>
            </a:r>
            <a:r>
              <a:rPr lang="en-US" b="1" spc="17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b="1" spc="4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2024</a:t>
            </a:r>
          </a:p>
          <a:p>
            <a:pPr algn="ctr">
              <a:lnSpc>
                <a:spcPct val="100000"/>
              </a:lnSpc>
              <a:spcBef>
                <a:spcPts val="5"/>
              </a:spcBef>
            </a:pPr>
            <a:r>
              <a:rPr lang="en-US" b="1" spc="-65" dirty="0">
                <a:solidFill>
                  <a:srgbClr val="6600FF"/>
                </a:solidFill>
                <a:latin typeface="Times New Roman" pitchFamily="18" charset="0"/>
                <a:cs typeface="Times New Roman" pitchFamily="18" charset="0"/>
              </a:rPr>
              <a:t>BHUBANESWAR</a:t>
            </a:r>
            <a:r>
              <a:rPr b="1" spc="-65" dirty="0">
                <a:solidFill>
                  <a:srgbClr val="66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b="1" spc="-60" dirty="0">
                <a:solidFill>
                  <a:srgbClr val="6600FF"/>
                </a:solidFill>
                <a:latin typeface="Times New Roman" pitchFamily="18" charset="0"/>
                <a:cs typeface="Times New Roman" pitchFamily="18" charset="0"/>
              </a:rPr>
              <a:t>REGION</a:t>
            </a:r>
            <a:r>
              <a:rPr lang="en-US" b="1" spc="-60" dirty="0">
                <a:solidFill>
                  <a:srgbClr val="6600FF"/>
                </a:solidFill>
                <a:latin typeface="Times New Roman" pitchFamily="18" charset="0"/>
                <a:cs typeface="Times New Roman" pitchFamily="18" charset="0"/>
              </a:rPr>
              <a:t> 1 </a:t>
            </a:r>
            <a:r>
              <a:rPr b="1" spc="-60" dirty="0">
                <a:solidFill>
                  <a:srgbClr val="6600FF"/>
                </a:solidFill>
                <a:latin typeface="Times New Roman" pitchFamily="18" charset="0"/>
                <a:cs typeface="Times New Roman" pitchFamily="18" charset="0"/>
              </a:rPr>
              <a:t>(GROUP </a:t>
            </a:r>
            <a:r>
              <a:rPr lang="en-US" b="1" spc="140" dirty="0">
                <a:solidFill>
                  <a:srgbClr val="6600FF"/>
                </a:solidFill>
                <a:latin typeface="Times New Roman" pitchFamily="18" charset="0"/>
                <a:cs typeface="Times New Roman" pitchFamily="18" charset="0"/>
              </a:rPr>
              <a:t>–</a:t>
            </a:r>
            <a:r>
              <a:rPr b="1" spc="20" dirty="0">
                <a:solidFill>
                  <a:srgbClr val="6600FF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IN" b="1" spc="20" dirty="0">
                <a:solidFill>
                  <a:srgbClr val="6600FF"/>
                </a:solidFill>
                <a:latin typeface="Times New Roman" pitchFamily="18" charset="0"/>
                <a:cs typeface="Times New Roman" pitchFamily="18" charset="0"/>
              </a:rPr>
              <a:t>-5</a:t>
            </a:r>
            <a:r>
              <a:rPr b="1" spc="20" dirty="0">
                <a:solidFill>
                  <a:srgbClr val="6600FF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Picture 2">
            <a:extLst>
              <a:ext uri="{FF2B5EF4-FFF2-40B4-BE49-F238E27FC236}">
                <a16:creationId xmlns:a16="http://schemas.microsoft.com/office/drawing/2014/main" id="{64AF0D63-ADFB-0ED8-4DA7-8934E53714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3840" y="51470"/>
            <a:ext cx="1440160" cy="720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90A5ADD3-DB65-C092-DCAB-3A9DC3584F91}"/>
              </a:ext>
            </a:extLst>
          </p:cNvPr>
          <p:cNvCxnSpPr/>
          <p:nvPr/>
        </p:nvCxnSpPr>
        <p:spPr>
          <a:xfrm>
            <a:off x="0" y="843558"/>
            <a:ext cx="9144000" cy="0"/>
          </a:xfrm>
          <a:prstGeom prst="line">
            <a:avLst/>
          </a:prstGeom>
          <a:ln w="571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>
            <a:extLst>
              <a:ext uri="{FF2B5EF4-FFF2-40B4-BE49-F238E27FC236}">
                <a16:creationId xmlns:a16="http://schemas.microsoft.com/office/drawing/2014/main" id="{404CEE33-87E8-7D86-9144-E3FE7D78C45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2056" y="32657"/>
            <a:ext cx="792815" cy="7223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092221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07684305"/>
              </p:ext>
            </p:extLst>
          </p:nvPr>
        </p:nvGraphicFramePr>
        <p:xfrm>
          <a:off x="179512" y="915566"/>
          <a:ext cx="8807952" cy="3080183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7606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2149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2972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0697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3737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469063">
                <a:tc>
                  <a:txBody>
                    <a:bodyPr/>
                    <a:lstStyle/>
                    <a:p>
                      <a:pPr marL="91440" algn="ctr" fontAlgn="ctr">
                        <a:lnSpc>
                          <a:spcPct val="100000"/>
                        </a:lnSpc>
                        <a:spcBef>
                          <a:spcPts val="545"/>
                        </a:spcBef>
                      </a:pPr>
                      <a:r>
                        <a:rPr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  <a:ea typeface="+mn-ea"/>
                          <a:cs typeface="+mn-cs"/>
                        </a:rPr>
                        <a:t>Sl. No</a:t>
                      </a:r>
                    </a:p>
                  </a:txBody>
                  <a:tcPr marL="0" marR="0" marT="69215" marB="0" anchor="ctr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91440" algn="ctr" fontAlgn="ctr">
                        <a:lnSpc>
                          <a:spcPct val="100000"/>
                        </a:lnSpc>
                        <a:spcBef>
                          <a:spcPts val="545"/>
                        </a:spcBef>
                      </a:pPr>
                      <a:r>
                        <a:rPr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  <a:ea typeface="+mn-ea"/>
                          <a:cs typeface="+mn-cs"/>
                        </a:rPr>
                        <a:t>Name of Mine</a:t>
                      </a:r>
                    </a:p>
                  </a:txBody>
                  <a:tcPr marL="0" marR="0" marT="69215" marB="0" anchor="ctr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91440" algn="ctr" fontAlgn="ctr">
                        <a:lnSpc>
                          <a:spcPct val="100000"/>
                        </a:lnSpc>
                        <a:spcBef>
                          <a:spcPts val="545"/>
                        </a:spcBef>
                      </a:pPr>
                      <a:r>
                        <a:rPr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  <a:ea typeface="+mn-ea"/>
                          <a:cs typeface="+mn-cs"/>
                        </a:rPr>
                        <a:t>Name of the Owner</a:t>
                      </a:r>
                    </a:p>
                  </a:txBody>
                  <a:tcPr marL="0" marR="0" marT="69215" marB="0" anchor="ctr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91440" algn="ctr" fontAlgn="ctr">
                        <a:lnSpc>
                          <a:spcPct val="100000"/>
                        </a:lnSpc>
                        <a:spcBef>
                          <a:spcPts val="545"/>
                        </a:spcBef>
                      </a:pPr>
                      <a:r>
                        <a:rPr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  <a:ea typeface="+mn-ea"/>
                          <a:cs typeface="+mn-cs"/>
                        </a:rPr>
                        <a:t>Date of Inspection</a:t>
                      </a:r>
                    </a:p>
                  </a:txBody>
                  <a:tcPr marL="0" marR="0" marT="69215" marB="0" anchor="ctr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91440" algn="ctr" fontAlgn="ctr">
                        <a:lnSpc>
                          <a:spcPct val="100000"/>
                        </a:lnSpc>
                        <a:spcBef>
                          <a:spcPts val="545"/>
                        </a:spcBef>
                      </a:pPr>
                      <a:r>
                        <a:rPr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  <a:ea typeface="+mn-ea"/>
                          <a:cs typeface="+mn-cs"/>
                        </a:rPr>
                        <a:t>Inspection Team</a:t>
                      </a:r>
                    </a:p>
                  </a:txBody>
                  <a:tcPr marL="0" marR="0" marT="69215" marB="0" anchor="ctr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59129">
                <a:tc>
                  <a:txBody>
                    <a:bodyPr/>
                    <a:lstStyle/>
                    <a:p>
                      <a:pPr marL="91440" algn="ctr" fontAlgn="ctr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>
                      <a:solidFill>
                        <a:srgbClr val="000000"/>
                      </a:solidFill>
                      <a:prstDash val="soli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91440" algn="l" fontAlgn="ctr"/>
                      <a:r>
                        <a:rPr lang="en-I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  <a:ea typeface="+mn-ea"/>
                          <a:cs typeface="+mn-cs"/>
                        </a:rPr>
                        <a:t>Mahagiri Mines (Chromite)</a:t>
                      </a:r>
                    </a:p>
                  </a:txBody>
                  <a:tcPr marL="6350" marR="6350" marT="6350" marB="0" anchor="ctr">
                    <a:lnL w="6350">
                      <a:solidFill>
                        <a:srgbClr val="000000"/>
                      </a:solidFill>
                      <a:prstDash val="soli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91440" algn="l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  <a:ea typeface="+mn-ea"/>
                          <a:cs typeface="+mn-cs"/>
                        </a:rPr>
                        <a:t>M/s. </a:t>
                      </a:r>
                      <a:r>
                        <a:rPr lang="en-I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  <a:ea typeface="+mn-ea"/>
                          <a:cs typeface="+mn-cs"/>
                        </a:rPr>
                        <a:t>Indian Metals &amp; Ferro Alloys Ltd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91440" algn="l" fontAlgn="ctr">
                        <a:lnSpc>
                          <a:spcPct val="100000"/>
                        </a:lnSpc>
                        <a:spcBef>
                          <a:spcPts val="660"/>
                        </a:spcBef>
                      </a:pP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  <a:ea typeface="+mn-ea"/>
                          <a:cs typeface="+mn-cs"/>
                        </a:rPr>
                        <a:t>11-11-24</a:t>
                      </a:r>
                    </a:p>
                  </a:txBody>
                  <a:tcPr marL="0" marR="0" marT="844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91440" marR="37465" indent="-635" algn="l" fontAlgn="ctr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  <a:ea typeface="+mn-ea"/>
                          <a:cs typeface="+mn-cs"/>
                        </a:rPr>
                        <a:t>Convenor : Mr. Haridrumat Behera</a:t>
                      </a:r>
                    </a:p>
                    <a:p>
                      <a:pPr marL="91440" marR="37465" lvl="0" indent="-635" algn="l" defTabSz="914400" eaLnBrk="1" fontAlgn="ctr" latinLnBrk="0" hangingPunct="1">
                        <a:lnSpc>
                          <a:spcPct val="100000"/>
                        </a:lnSpc>
                        <a:spcBef>
                          <a:spcPts val="6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  <a:ea typeface="+mn-ea"/>
                          <a:cs typeface="+mn-cs"/>
                        </a:rPr>
                        <a:t>Mines: 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  <a:ea typeface="+mn-ea"/>
                          <a:cs typeface="+mn-cs"/>
                        </a:rPr>
                        <a:t>Joda East Mine, TATA</a:t>
                      </a:r>
                    </a:p>
                    <a:p>
                      <a:pPr marL="91440" marR="37465" lvl="0" indent="-635" algn="l" defTabSz="914400" eaLnBrk="1" fontAlgn="ctr" latinLnBrk="0" hangingPunct="1">
                        <a:lnSpc>
                          <a:spcPct val="100000"/>
                        </a:lnSpc>
                        <a:spcBef>
                          <a:spcPts val="6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  <a:ea typeface="+mn-ea"/>
                          <a:cs typeface="+mn-cs"/>
                        </a:rPr>
                        <a:t>Mob: 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  <a:ea typeface="+mn-ea"/>
                          <a:cs typeface="+mn-cs"/>
                        </a:rPr>
                        <a:t>9238087091</a:t>
                      </a:r>
                    </a:p>
                    <a:p>
                      <a:pPr marL="91440" marR="196215" indent="-1270" algn="l" fontAlgn="ctr">
                        <a:lnSpc>
                          <a:spcPct val="100000"/>
                        </a:lnSpc>
                      </a:pP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  <a:ea typeface="+mn-ea"/>
                        <a:cs typeface="+mn-cs"/>
                      </a:endParaRPr>
                    </a:p>
                    <a:p>
                      <a:pPr marL="91440" algn="l" fontAlgn="ctr"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  <a:ea typeface="+mn-ea"/>
                          <a:cs typeface="+mn-cs"/>
                        </a:rPr>
                        <a:t>Member-1 (Mining): Mr. Anjan Sahu</a:t>
                      </a:r>
                    </a:p>
                    <a:p>
                      <a:pPr marL="91440" marR="36830" lvl="0" indent="1270" algn="l" defTabSz="91440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  <a:ea typeface="+mn-ea"/>
                          <a:cs typeface="+mn-cs"/>
                        </a:rPr>
                        <a:t>Mines: 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  <a:ea typeface="+mn-ea"/>
                          <a:cs typeface="+mn-cs"/>
                        </a:rPr>
                        <a:t>Balda Mines , Sirajudin</a:t>
                      </a:r>
                    </a:p>
                    <a:p>
                      <a:pPr marL="91440" marR="36830" indent="1270" algn="l" fontAlgn="ctr">
                        <a:lnSpc>
                          <a:spcPct val="100000"/>
                        </a:lnSpc>
                      </a:pPr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  <a:ea typeface="+mn-ea"/>
                          <a:cs typeface="+mn-cs"/>
                        </a:rPr>
                        <a:t>Mob: 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  <a:ea typeface="+mn-ea"/>
                          <a:cs typeface="+mn-cs"/>
                        </a:rPr>
                        <a:t>7437002510</a:t>
                      </a:r>
                    </a:p>
                    <a:p>
                      <a:pPr marL="91440" marR="36830" indent="1270" algn="l" fontAlgn="ctr">
                        <a:lnSpc>
                          <a:spcPct val="100000"/>
                        </a:lnSpc>
                      </a:pP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  <a:ea typeface="+mn-ea"/>
                        <a:cs typeface="+mn-cs"/>
                      </a:endParaRPr>
                    </a:p>
                    <a:p>
                      <a:pPr marL="91440" algn="l" fontAlgn="ctr"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  <a:ea typeface="+mn-ea"/>
                          <a:cs typeface="+mn-cs"/>
                        </a:rPr>
                        <a:t>Member-2 (Mech): Mr. Bishu Soren</a:t>
                      </a:r>
                    </a:p>
                    <a:p>
                      <a:pPr marL="91440" marR="36830" lvl="0" indent="1270" algn="l" defTabSz="91440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  <a:ea typeface="+mn-ea"/>
                          <a:cs typeface="+mn-cs"/>
                        </a:rPr>
                        <a:t>Mines: </a:t>
                      </a:r>
                      <a:r>
                        <a:rPr lang="en-I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  <a:ea typeface="+mn-ea"/>
                          <a:cs typeface="+mn-cs"/>
                        </a:rPr>
                        <a:t>FACOR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  <a:ea typeface="+mn-ea"/>
                        <a:cs typeface="+mn-cs"/>
                      </a:endParaRPr>
                    </a:p>
                    <a:p>
                      <a:pPr marL="91440" marR="36830" indent="1270" algn="l" fontAlgn="ctr">
                        <a:lnSpc>
                          <a:spcPct val="100000"/>
                        </a:lnSpc>
                      </a:pPr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  <a:ea typeface="+mn-ea"/>
                          <a:cs typeface="+mn-cs"/>
                        </a:rPr>
                        <a:t>Mob: 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  <a:ea typeface="+mn-ea"/>
                          <a:cs typeface="+mn-cs"/>
                        </a:rPr>
                        <a:t>7437881606</a:t>
                      </a:r>
                    </a:p>
                    <a:p>
                      <a:pPr marL="91440" algn="l" fontAlgn="ctr"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  <a:ea typeface="+mn-ea"/>
                        <a:cs typeface="+mn-cs"/>
                      </a:endParaRPr>
                    </a:p>
                    <a:p>
                      <a:pPr marL="91440" algn="l" fontAlgn="ctr"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  <a:ea typeface="+mn-ea"/>
                          <a:cs typeface="+mn-cs"/>
                        </a:rPr>
                        <a:t>Member-3 (Elect): Mr. Swaroop Sahoo</a:t>
                      </a:r>
                    </a:p>
                    <a:p>
                      <a:pPr marL="91440" marR="0" lvl="0" indent="0" algn="l" defTabSz="914400" eaLnBrk="1" fontAlgn="ctr" latinLnBrk="0" hangingPunct="1">
                        <a:lnSpc>
                          <a:spcPct val="100000"/>
                        </a:lnSpc>
                        <a:spcBef>
                          <a:spcPts val="45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  <a:ea typeface="+mn-ea"/>
                          <a:cs typeface="+mn-cs"/>
                        </a:rPr>
                        <a:t>Mines: </a:t>
                      </a:r>
                      <a:r>
                        <a:rPr lang="en-I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  <a:ea typeface="+mn-ea"/>
                          <a:cs typeface="+mn-cs"/>
                        </a:rPr>
                        <a:t>Sukinda Chromite Mine, TATA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  <a:ea typeface="+mn-ea"/>
                        <a:cs typeface="+mn-cs"/>
                      </a:endParaRPr>
                    </a:p>
                    <a:p>
                      <a:pPr marL="91440" algn="l" fontAlgn="ctr"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  <a:ea typeface="+mn-ea"/>
                          <a:cs typeface="+mn-cs"/>
                        </a:rPr>
                        <a:t>Mob: 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  <a:ea typeface="+mn-ea"/>
                          <a:cs typeface="+mn-cs"/>
                        </a:rPr>
                        <a:t>8114371710</a:t>
                      </a:r>
                    </a:p>
                  </a:txBody>
                  <a:tcPr marL="0" marR="0" marT="711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5123">
                <a:tc>
                  <a:txBody>
                    <a:bodyPr/>
                    <a:lstStyle/>
                    <a:p>
                      <a:pPr marL="91440" algn="ctr" fontAlgn="ctr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 marL="9525" marR="9525" marT="9525" marB="0" anchor="ctr">
                    <a:lnL w="6350">
                      <a:solidFill>
                        <a:srgbClr val="000000"/>
                      </a:solidFill>
                      <a:prstDash val="soli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91440" algn="l" fontAlgn="ctr"/>
                      <a:r>
                        <a:rPr lang="en-I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  <a:ea typeface="+mn-ea"/>
                          <a:cs typeface="+mn-cs"/>
                        </a:rPr>
                        <a:t>Bangur Chromite Mines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91440" algn="l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  <a:ea typeface="+mn-ea"/>
                          <a:cs typeface="+mn-cs"/>
                        </a:rPr>
                        <a:t>M/s. </a:t>
                      </a:r>
                      <a:r>
                        <a:rPr lang="en-I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  <a:ea typeface="+mn-ea"/>
                          <a:cs typeface="+mn-cs"/>
                        </a:rPr>
                        <a:t>Odisha Mining Corporation Ltd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91440" algn="l" fontAlgn="ctr">
                        <a:lnSpc>
                          <a:spcPct val="100000"/>
                        </a:lnSpc>
                        <a:spcBef>
                          <a:spcPts val="660"/>
                        </a:spcBef>
                      </a:pP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  <a:ea typeface="+mn-ea"/>
                          <a:cs typeface="+mn-cs"/>
                        </a:rPr>
                        <a:t>13-11-24</a:t>
                      </a:r>
                    </a:p>
                  </a:txBody>
                  <a:tcPr marL="0" marR="0" marT="844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50701727"/>
                  </a:ext>
                </a:extLst>
              </a:tr>
            </a:tbl>
          </a:graphicData>
        </a:graphic>
      </p:graphicFrame>
      <p:sp>
        <p:nvSpPr>
          <p:cNvPr id="5" name="object 2"/>
          <p:cNvSpPr txBox="1"/>
          <p:nvPr/>
        </p:nvSpPr>
        <p:spPr>
          <a:xfrm>
            <a:off x="142844" y="79324"/>
            <a:ext cx="8858312" cy="705962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0" marR="119380" algn="ctr">
              <a:lnSpc>
                <a:spcPct val="150100"/>
              </a:lnSpc>
              <a:spcBef>
                <a:spcPts val="100"/>
              </a:spcBef>
            </a:pPr>
            <a:r>
              <a:rPr lang="en-US" b="1" spc="3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42</a:t>
            </a:r>
            <a:r>
              <a:rPr lang="en-US" b="1" spc="30" baseline="30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nd</a:t>
            </a:r>
            <a:r>
              <a:rPr lang="en-US" b="1" spc="3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b="1" spc="-15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ANNUAL</a:t>
            </a:r>
            <a:r>
              <a:rPr lang="en-US" b="1" spc="-11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b="1" spc="-1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MINES  </a:t>
            </a:r>
            <a:r>
              <a:rPr lang="en-US" b="1" spc="-165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SAFETY  </a:t>
            </a:r>
            <a:r>
              <a:rPr lang="en-US" b="1" spc="-175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WEEK  </a:t>
            </a:r>
            <a:r>
              <a:rPr lang="en-US" b="1" spc="-145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CELEBRATION </a:t>
            </a:r>
            <a:r>
              <a:rPr lang="en-US" b="1" spc="17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b="1" spc="4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2024</a:t>
            </a:r>
          </a:p>
          <a:p>
            <a:pPr algn="ctr">
              <a:lnSpc>
                <a:spcPct val="100000"/>
              </a:lnSpc>
              <a:spcBef>
                <a:spcPts val="5"/>
              </a:spcBef>
            </a:pPr>
            <a:r>
              <a:rPr lang="en-US" b="1" spc="-65" dirty="0">
                <a:solidFill>
                  <a:srgbClr val="6600FF"/>
                </a:solidFill>
                <a:latin typeface="Times New Roman" pitchFamily="18" charset="0"/>
                <a:cs typeface="Times New Roman" pitchFamily="18" charset="0"/>
              </a:rPr>
              <a:t>BHUBANESWAR</a:t>
            </a:r>
            <a:r>
              <a:rPr b="1" spc="-65" dirty="0">
                <a:solidFill>
                  <a:srgbClr val="66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b="1" spc="-60" dirty="0">
                <a:solidFill>
                  <a:srgbClr val="6600FF"/>
                </a:solidFill>
                <a:latin typeface="Times New Roman" pitchFamily="18" charset="0"/>
                <a:cs typeface="Times New Roman" pitchFamily="18" charset="0"/>
              </a:rPr>
              <a:t>REGION</a:t>
            </a:r>
            <a:r>
              <a:rPr lang="en-US" b="1" spc="-60" dirty="0">
                <a:solidFill>
                  <a:srgbClr val="6600FF"/>
                </a:solidFill>
                <a:latin typeface="Times New Roman" pitchFamily="18" charset="0"/>
                <a:cs typeface="Times New Roman" pitchFamily="18" charset="0"/>
              </a:rPr>
              <a:t> 1 </a:t>
            </a:r>
            <a:r>
              <a:rPr b="1" spc="-60" dirty="0">
                <a:solidFill>
                  <a:srgbClr val="6600FF"/>
                </a:solidFill>
                <a:latin typeface="Times New Roman" pitchFamily="18" charset="0"/>
                <a:cs typeface="Times New Roman" pitchFamily="18" charset="0"/>
              </a:rPr>
              <a:t>(GROUP </a:t>
            </a:r>
            <a:r>
              <a:rPr lang="en-US" b="1" spc="140" dirty="0">
                <a:solidFill>
                  <a:srgbClr val="6600FF"/>
                </a:solidFill>
                <a:latin typeface="Times New Roman" pitchFamily="18" charset="0"/>
                <a:cs typeface="Times New Roman" pitchFamily="18" charset="0"/>
              </a:rPr>
              <a:t>–</a:t>
            </a:r>
            <a:r>
              <a:rPr b="1" spc="20" dirty="0">
                <a:solidFill>
                  <a:srgbClr val="6600FF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IN" b="1" spc="20" dirty="0">
                <a:solidFill>
                  <a:srgbClr val="6600FF"/>
                </a:solidFill>
                <a:latin typeface="Times New Roman" pitchFamily="18" charset="0"/>
                <a:cs typeface="Times New Roman" pitchFamily="18" charset="0"/>
              </a:rPr>
              <a:t>-6 (UG)</a:t>
            </a:r>
            <a:r>
              <a:rPr b="1" spc="20" dirty="0">
                <a:solidFill>
                  <a:srgbClr val="6600FF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Picture 2">
            <a:extLst>
              <a:ext uri="{FF2B5EF4-FFF2-40B4-BE49-F238E27FC236}">
                <a16:creationId xmlns:a16="http://schemas.microsoft.com/office/drawing/2014/main" id="{64AF0D63-ADFB-0ED8-4DA7-8934E53714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3840" y="51470"/>
            <a:ext cx="1440160" cy="720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D76581D6-0144-6702-6CE7-95DC14589E03}"/>
              </a:ext>
            </a:extLst>
          </p:cNvPr>
          <p:cNvCxnSpPr/>
          <p:nvPr/>
        </p:nvCxnSpPr>
        <p:spPr>
          <a:xfrm>
            <a:off x="0" y="843558"/>
            <a:ext cx="9144000" cy="0"/>
          </a:xfrm>
          <a:prstGeom prst="line">
            <a:avLst/>
          </a:prstGeom>
          <a:ln w="571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>
            <a:extLst>
              <a:ext uri="{FF2B5EF4-FFF2-40B4-BE49-F238E27FC236}">
                <a16:creationId xmlns:a16="http://schemas.microsoft.com/office/drawing/2014/main" id="{DA40B07B-B79A-7CD1-98C3-FFFF9CA3E78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2056" y="32657"/>
            <a:ext cx="792815" cy="7223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820659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8164600"/>
              </p:ext>
            </p:extLst>
          </p:nvPr>
        </p:nvGraphicFramePr>
        <p:xfrm>
          <a:off x="193204" y="954976"/>
          <a:ext cx="8807952" cy="4020043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0405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9350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2972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0697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3737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434506">
                <a:tc>
                  <a:txBody>
                    <a:bodyPr/>
                    <a:lstStyle/>
                    <a:p>
                      <a:pPr marL="91440" algn="ctr" fontAlgn="ctr">
                        <a:lnSpc>
                          <a:spcPct val="100000"/>
                        </a:lnSpc>
                        <a:spcBef>
                          <a:spcPts val="545"/>
                        </a:spcBef>
                      </a:pPr>
                      <a:r>
                        <a:rPr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  <a:ea typeface="+mn-ea"/>
                          <a:cs typeface="+mn-cs"/>
                        </a:rPr>
                        <a:t>Sl. No</a:t>
                      </a:r>
                    </a:p>
                  </a:txBody>
                  <a:tcPr marL="0" marR="0" marT="69215" marB="0" anchor="ctr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91440" algn="ctr" fontAlgn="ctr">
                        <a:lnSpc>
                          <a:spcPct val="100000"/>
                        </a:lnSpc>
                        <a:spcBef>
                          <a:spcPts val="545"/>
                        </a:spcBef>
                      </a:pPr>
                      <a:r>
                        <a:rPr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  <a:ea typeface="+mn-ea"/>
                          <a:cs typeface="+mn-cs"/>
                        </a:rPr>
                        <a:t>Name of Mine</a:t>
                      </a:r>
                    </a:p>
                  </a:txBody>
                  <a:tcPr marL="0" marR="0" marT="69215" marB="0" anchor="ctr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91440" algn="ctr" fontAlgn="ctr">
                        <a:lnSpc>
                          <a:spcPct val="100000"/>
                        </a:lnSpc>
                        <a:spcBef>
                          <a:spcPts val="545"/>
                        </a:spcBef>
                      </a:pPr>
                      <a:r>
                        <a:rPr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  <a:ea typeface="+mn-ea"/>
                          <a:cs typeface="+mn-cs"/>
                        </a:rPr>
                        <a:t>Name of the Owner</a:t>
                      </a:r>
                    </a:p>
                  </a:txBody>
                  <a:tcPr marL="0" marR="0" marT="69215" marB="0" anchor="ctr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91440" algn="ctr" fontAlgn="ctr">
                        <a:lnSpc>
                          <a:spcPct val="100000"/>
                        </a:lnSpc>
                        <a:spcBef>
                          <a:spcPts val="545"/>
                        </a:spcBef>
                      </a:pPr>
                      <a:r>
                        <a:rPr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  <a:ea typeface="+mn-ea"/>
                          <a:cs typeface="+mn-cs"/>
                        </a:rPr>
                        <a:t>Date of Inspection</a:t>
                      </a:r>
                    </a:p>
                  </a:txBody>
                  <a:tcPr marL="0" marR="0" marT="69215" marB="0" anchor="ctr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91440" algn="ctr" fontAlgn="ctr">
                        <a:lnSpc>
                          <a:spcPct val="100000"/>
                        </a:lnSpc>
                        <a:spcBef>
                          <a:spcPts val="545"/>
                        </a:spcBef>
                      </a:pPr>
                      <a:r>
                        <a:rPr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  <a:ea typeface="+mn-ea"/>
                          <a:cs typeface="+mn-cs"/>
                        </a:rPr>
                        <a:t>Inspection Team</a:t>
                      </a:r>
                    </a:p>
                  </a:txBody>
                  <a:tcPr marL="0" marR="0" marT="69215" marB="0" anchor="ctr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7487">
                <a:tc>
                  <a:txBody>
                    <a:bodyPr/>
                    <a:lstStyle/>
                    <a:p>
                      <a:pPr marL="91440" algn="ctr" fontAlgn="ctr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>
                      <a:solidFill>
                        <a:srgbClr val="000000"/>
                      </a:solidFill>
                      <a:prstDash val="soli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91440" algn="l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  <a:ea typeface="+mn-ea"/>
                          <a:cs typeface="+mn-cs"/>
                        </a:rPr>
                        <a:t>Gobindapur Decorative Stone Mine</a:t>
                      </a:r>
                    </a:p>
                  </a:txBody>
                  <a:tcPr marL="9525" marR="9525" marT="9525" marB="0" anchor="ctr">
                    <a:lnL w="6350">
                      <a:solidFill>
                        <a:srgbClr val="000000"/>
                      </a:solidFill>
                      <a:prstDash val="soli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91440" algn="l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  <a:ea typeface="+mn-ea"/>
                          <a:cs typeface="+mn-cs"/>
                        </a:rPr>
                        <a:t>M/</a:t>
                      </a:r>
                      <a:r>
                        <a:rPr lang="en-US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  <a:ea typeface="+mn-ea"/>
                          <a:cs typeface="+mn-cs"/>
                        </a:rPr>
                        <a:t>S.Odisha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  <a:ea typeface="+mn-ea"/>
                          <a:cs typeface="+mn-cs"/>
                        </a:rPr>
                        <a:t> Mining Corporation Limited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91440" algn="l" fontAlgn="ctr">
                        <a:lnSpc>
                          <a:spcPct val="100000"/>
                        </a:lnSpc>
                        <a:spcBef>
                          <a:spcPts val="660"/>
                        </a:spcBef>
                      </a:pP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  <a:ea typeface="+mn-ea"/>
                          <a:cs typeface="+mn-cs"/>
                        </a:rPr>
                        <a:t>11-11-24</a:t>
                      </a:r>
                    </a:p>
                  </a:txBody>
                  <a:tcPr marL="0" marR="0" marT="844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10">
                  <a:txBody>
                    <a:bodyPr/>
                    <a:lstStyle/>
                    <a:p>
                      <a:pPr marL="91440" marR="37465" indent="-635" algn="l" fontAlgn="ctr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  <a:ea typeface="+mn-ea"/>
                          <a:cs typeface="+mn-cs"/>
                        </a:rPr>
                        <a:t>Convenor : Mr. Naveen Srivastav </a:t>
                      </a:r>
                    </a:p>
                    <a:p>
                      <a:pPr marL="91440" marR="37465" indent="-635" algn="l" fontAlgn="ctr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  <a:ea typeface="+mn-ea"/>
                          <a:cs typeface="+mn-cs"/>
                        </a:rPr>
                        <a:t>Mines : 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  <a:ea typeface="+mn-ea"/>
                          <a:cs typeface="+mn-cs"/>
                        </a:rPr>
                        <a:t>Kamarda Chromite Mine, TATA</a:t>
                      </a:r>
                    </a:p>
                    <a:p>
                      <a:pPr marL="91440" marR="37465" indent="-635" algn="l" fontAlgn="ctr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  <a:ea typeface="+mn-ea"/>
                          <a:cs typeface="+mn-cs"/>
                        </a:rPr>
                        <a:t>Mob: 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  <a:ea typeface="+mn-ea"/>
                          <a:cs typeface="+mn-cs"/>
                        </a:rPr>
                        <a:t>6287090160</a:t>
                      </a:r>
                    </a:p>
                    <a:p>
                      <a:pPr marL="91440" algn="l" fontAlgn="ctr"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  <a:ea typeface="+mn-ea"/>
                        <a:cs typeface="+mn-cs"/>
                      </a:endParaRPr>
                    </a:p>
                    <a:p>
                      <a:pPr marL="91440" marR="196215" indent="-1270" algn="l" fontAlgn="ctr">
                        <a:lnSpc>
                          <a:spcPct val="100000"/>
                        </a:lnSpc>
                      </a:pPr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  <a:ea typeface="+mn-ea"/>
                          <a:cs typeface="+mn-cs"/>
                        </a:rPr>
                        <a:t>Member-1 (Mining): Mr. Akash Kumar Nayak</a:t>
                      </a:r>
                    </a:p>
                    <a:p>
                      <a:pPr marL="91440" marR="196215" indent="-1270" algn="l" fontAlgn="ctr">
                        <a:lnSpc>
                          <a:spcPct val="100000"/>
                        </a:lnSpc>
                      </a:pPr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  <a:ea typeface="+mn-ea"/>
                          <a:cs typeface="+mn-cs"/>
                        </a:rPr>
                        <a:t>Mines: 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  <a:ea typeface="+mn-ea"/>
                          <a:cs typeface="+mn-cs"/>
                        </a:rPr>
                        <a:t>Kaliapani Chromite Mines, JSL</a:t>
                      </a:r>
                    </a:p>
                    <a:p>
                      <a:pPr marL="91440" marR="196215" indent="-1270" algn="l" fontAlgn="ctr">
                        <a:lnSpc>
                          <a:spcPct val="100000"/>
                        </a:lnSpc>
                      </a:pPr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  <a:ea typeface="+mn-ea"/>
                          <a:cs typeface="+mn-cs"/>
                        </a:rPr>
                        <a:t>Mob: 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  <a:ea typeface="+mn-ea"/>
                          <a:cs typeface="+mn-cs"/>
                        </a:rPr>
                        <a:t>9439407056</a:t>
                      </a:r>
                    </a:p>
                    <a:p>
                      <a:pPr marL="91440" marR="196215" indent="-1270" algn="l" fontAlgn="ctr">
                        <a:lnSpc>
                          <a:spcPct val="100000"/>
                        </a:lnSpc>
                      </a:pP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  <a:ea typeface="+mn-ea"/>
                        <a:cs typeface="+mn-cs"/>
                      </a:endParaRPr>
                    </a:p>
                    <a:p>
                      <a:pPr marL="91440" algn="l" fontAlgn="ctr"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  <a:ea typeface="+mn-ea"/>
                          <a:cs typeface="+mn-cs"/>
                        </a:rPr>
                        <a:t>Member-2 : Mr. Saroj Mohanta</a:t>
                      </a:r>
                    </a:p>
                    <a:p>
                      <a:pPr marL="91440" marR="36830" indent="1270" algn="l" fontAlgn="ctr">
                        <a:lnSpc>
                          <a:spcPct val="100000"/>
                        </a:lnSpc>
                      </a:pPr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  <a:ea typeface="+mn-ea"/>
                          <a:cs typeface="+mn-cs"/>
                        </a:rPr>
                        <a:t>Mines: 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  <a:ea typeface="+mn-ea"/>
                          <a:cs typeface="+mn-cs"/>
                        </a:rPr>
                        <a:t>Saruabil Chromite Mine, TATA</a:t>
                      </a:r>
                    </a:p>
                    <a:p>
                      <a:pPr marL="91440" marR="36830" indent="1270" algn="l" fontAlgn="ctr">
                        <a:lnSpc>
                          <a:spcPct val="100000"/>
                        </a:lnSpc>
                      </a:pPr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  <a:ea typeface="+mn-ea"/>
                          <a:cs typeface="+mn-cs"/>
                        </a:rPr>
                        <a:t>Mob: 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  <a:ea typeface="+mn-ea"/>
                          <a:cs typeface="+mn-cs"/>
                        </a:rPr>
                        <a:t>9238407228</a:t>
                      </a:r>
                    </a:p>
                    <a:p>
                      <a:pPr marL="91440" algn="l" fontAlgn="ctr"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  <a:ea typeface="+mn-ea"/>
                        <a:cs typeface="+mn-cs"/>
                      </a:endParaRPr>
                    </a:p>
                    <a:p>
                      <a:pPr marL="91440" algn="l" fontAlgn="ctr"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  <a:ea typeface="+mn-ea"/>
                          <a:cs typeface="+mn-cs"/>
                        </a:rPr>
                        <a:t>Member-3 : Mr. Sumit Kumar Thakur</a:t>
                      </a:r>
                    </a:p>
                    <a:p>
                      <a:pPr marL="91440" algn="l" fontAlgn="ctr"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  <a:ea typeface="+mn-ea"/>
                          <a:cs typeface="+mn-cs"/>
                        </a:rPr>
                        <a:t>Mines: 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  <a:ea typeface="+mn-ea"/>
                          <a:cs typeface="+mn-cs"/>
                        </a:rPr>
                        <a:t>Mahagiri Mines ( Chromite), IMFA</a:t>
                      </a:r>
                    </a:p>
                    <a:p>
                      <a:pPr marL="91440" algn="l" fontAlgn="ctr"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  <a:ea typeface="+mn-ea"/>
                          <a:cs typeface="+mn-cs"/>
                        </a:rPr>
                        <a:t>Mob: 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  <a:ea typeface="+mn-ea"/>
                          <a:cs typeface="+mn-cs"/>
                        </a:rPr>
                        <a:t>7077735720</a:t>
                      </a:r>
                    </a:p>
                  </a:txBody>
                  <a:tcPr marL="0" marR="0" marT="7112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47487">
                <a:tc>
                  <a:txBody>
                    <a:bodyPr/>
                    <a:lstStyle/>
                    <a:p>
                      <a:pPr marL="91440" algn="ctr" fontAlgn="ctr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 marL="9525" marR="9525" marT="9525" marB="0" anchor="ctr">
                    <a:lnL w="6350">
                      <a:solidFill>
                        <a:srgbClr val="000000"/>
                      </a:solidFill>
                      <a:prstDash val="soli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91440" algn="l" fontAlgn="ctr"/>
                      <a:r>
                        <a:rPr lang="en-I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  <a:ea typeface="+mn-ea"/>
                          <a:cs typeface="+mn-cs"/>
                        </a:rPr>
                        <a:t>Kundakundi Kunda Decorative Stone Quarry, Narangarh 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91440" algn="l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  <a:ea typeface="+mn-ea"/>
                          <a:cs typeface="+mn-cs"/>
                        </a:rPr>
                        <a:t>M/S. </a:t>
                      </a:r>
                      <a:r>
                        <a:rPr lang="en-I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  <a:ea typeface="+mn-ea"/>
                          <a:cs typeface="+mn-cs"/>
                        </a:rPr>
                        <a:t>Odisha Mining Corporation Ltd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91440" marR="0" lvl="0" indent="0" algn="l" defTabSz="914400" eaLnBrk="1" fontAlgn="ctr" latinLnBrk="0" hangingPunct="1">
                        <a:lnSpc>
                          <a:spcPct val="100000"/>
                        </a:lnSpc>
                        <a:spcBef>
                          <a:spcPts val="66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  <a:ea typeface="+mn-ea"/>
                          <a:cs typeface="+mn-cs"/>
                        </a:rPr>
                        <a:t>12-11-24</a:t>
                      </a:r>
                    </a:p>
                  </a:txBody>
                  <a:tcPr marL="0" marR="0" marT="844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6365470"/>
                  </a:ext>
                </a:extLst>
              </a:tr>
              <a:tr h="347487">
                <a:tc>
                  <a:txBody>
                    <a:bodyPr/>
                    <a:lstStyle/>
                    <a:p>
                      <a:pPr marL="91440" algn="ctr" fontAlgn="ctr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  <a:ea typeface="+mn-ea"/>
                          <a:cs typeface="+mn-cs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>
                      <a:solidFill>
                        <a:srgbClr val="000000"/>
                      </a:solidFill>
                      <a:prstDash val="soli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91440" algn="l" fontAlgn="ctr"/>
                      <a:r>
                        <a:rPr lang="en-I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  <a:ea typeface="+mn-ea"/>
                          <a:cs typeface="+mn-cs"/>
                        </a:rPr>
                        <a:t>Logu Decorative Stone Mines 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91440" algn="l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  <a:ea typeface="+mn-ea"/>
                          <a:cs typeface="+mn-cs"/>
                        </a:rPr>
                        <a:t>M/S. </a:t>
                      </a:r>
                      <a:r>
                        <a:rPr lang="en-I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  <a:ea typeface="+mn-ea"/>
                          <a:cs typeface="+mn-cs"/>
                        </a:rPr>
                        <a:t>Meenakshi Granites 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91440" algn="l" fontAlgn="ctr">
                        <a:lnSpc>
                          <a:spcPct val="100000"/>
                        </a:lnSpc>
                        <a:spcBef>
                          <a:spcPts val="660"/>
                        </a:spcBef>
                      </a:pP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  <a:ea typeface="+mn-ea"/>
                          <a:cs typeface="+mn-cs"/>
                        </a:rPr>
                        <a:t>13-11-24</a:t>
                      </a:r>
                    </a:p>
                  </a:txBody>
                  <a:tcPr marL="0" marR="0" marT="850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I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721125006"/>
                  </a:ext>
                </a:extLst>
              </a:tr>
              <a:tr h="457424">
                <a:tc>
                  <a:txBody>
                    <a:bodyPr/>
                    <a:lstStyle/>
                    <a:p>
                      <a:pPr marL="91440" algn="ctr" fontAlgn="ctr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  <a:ea typeface="+mn-ea"/>
                          <a:cs typeface="+mn-cs"/>
                        </a:rPr>
                        <a:t>4</a:t>
                      </a:r>
                    </a:p>
                  </a:txBody>
                  <a:tcPr marL="9525" marR="9525" marT="9525" marB="0" anchor="ctr">
                    <a:lnL w="6350">
                      <a:solidFill>
                        <a:srgbClr val="000000"/>
                      </a:solidFill>
                      <a:prstDash val="soli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1440" algn="l" fontAlgn="ctr"/>
                      <a:r>
                        <a:rPr lang="en-I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  <a:ea typeface="+mn-ea"/>
                          <a:cs typeface="+mn-cs"/>
                        </a:rPr>
                        <a:t>Barlanda Decorative Stone Mine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91440" algn="l" fontAlgn="ctr"/>
                      <a:r>
                        <a:rPr lang="en-I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  <a:ea typeface="+mn-ea"/>
                          <a:cs typeface="+mn-cs"/>
                        </a:rPr>
                        <a:t>Smt. Y. Rajani, Paralakhemundi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91440" algn="l" fontAlgn="ctr">
                        <a:lnSpc>
                          <a:spcPct val="100000"/>
                        </a:lnSpc>
                        <a:spcBef>
                          <a:spcPts val="660"/>
                        </a:spcBef>
                      </a:pP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  <a:ea typeface="+mn-ea"/>
                          <a:cs typeface="+mn-cs"/>
                        </a:rPr>
                        <a:t>13-11-24</a:t>
                      </a:r>
                    </a:p>
                  </a:txBody>
                  <a:tcPr marL="0" marR="0" marT="844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7112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47633">
                <a:tc>
                  <a:txBody>
                    <a:bodyPr/>
                    <a:lstStyle/>
                    <a:p>
                      <a:pPr marL="91440" algn="ctr" fontAlgn="ctr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  <a:ea typeface="+mn-ea"/>
                          <a:cs typeface="+mn-cs"/>
                        </a:rPr>
                        <a:t>5</a:t>
                      </a:r>
                    </a:p>
                  </a:txBody>
                  <a:tcPr marL="9525" marR="9525" marT="9525" marB="0" anchor="ctr">
                    <a:lnL w="6350">
                      <a:solidFill>
                        <a:srgbClr val="000000"/>
                      </a:solidFill>
                      <a:prstDash val="soli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91440" algn="l" fontAlgn="ctr"/>
                      <a:r>
                        <a:rPr lang="en-I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  <a:ea typeface="+mn-ea"/>
                          <a:cs typeface="+mn-cs"/>
                        </a:rPr>
                        <a:t>Laxmi Granite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91440" algn="l" fontAlgn="ctr"/>
                      <a:r>
                        <a:rPr lang="en-I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  <a:ea typeface="+mn-ea"/>
                          <a:cs typeface="+mn-cs"/>
                        </a:rPr>
                        <a:t>M/s. Neelachal Granite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91440" algn="l" fontAlgn="ctr">
                        <a:lnSpc>
                          <a:spcPct val="100000"/>
                        </a:lnSpc>
                        <a:spcBef>
                          <a:spcPts val="660"/>
                        </a:spcBef>
                      </a:pP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  <a:ea typeface="+mn-ea"/>
                          <a:cs typeface="+mn-cs"/>
                        </a:rPr>
                        <a:t>14-11-24</a:t>
                      </a:r>
                    </a:p>
                  </a:txBody>
                  <a:tcPr marL="0" marR="0" marT="844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7112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47633">
                <a:tc>
                  <a:txBody>
                    <a:bodyPr/>
                    <a:lstStyle/>
                    <a:p>
                      <a:pPr marL="91440" algn="ctr" fontAlgn="ctr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  <a:ea typeface="+mn-ea"/>
                          <a:cs typeface="+mn-cs"/>
                        </a:rPr>
                        <a:t>6</a:t>
                      </a:r>
                    </a:p>
                  </a:txBody>
                  <a:tcPr marL="9525" marR="9525" marT="9525" marB="0" anchor="ctr">
                    <a:lnL w="6350">
                      <a:solidFill>
                        <a:srgbClr val="000000"/>
                      </a:solidFill>
                      <a:prstDash val="soli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1440" marR="0" lvl="0" indent="0" algn="l" defTabSz="91440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1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M. Murali Krishna</a:t>
                      </a:r>
                      <a:endParaRPr lang="en-IN" sz="8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  <a:ea typeface="+mn-ea"/>
                        <a:cs typeface="+mn-cs"/>
                      </a:endParaRP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91440" marR="0" lvl="0" indent="0" algn="l" defTabSz="91440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1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M. Murali Krishna</a:t>
                      </a:r>
                      <a:endParaRPr lang="en-IN" sz="8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  <a:ea typeface="+mn-ea"/>
                        <a:cs typeface="+mn-cs"/>
                      </a:endParaRP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91440" algn="l" fontAlgn="ctr">
                        <a:lnSpc>
                          <a:spcPct val="100000"/>
                        </a:lnSpc>
                        <a:spcBef>
                          <a:spcPts val="660"/>
                        </a:spcBef>
                      </a:pP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  <a:ea typeface="+mn-ea"/>
                          <a:cs typeface="+mn-cs"/>
                        </a:rPr>
                        <a:t>14-11-24</a:t>
                      </a:r>
                    </a:p>
                  </a:txBody>
                  <a:tcPr marL="0" marR="0" marT="844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90647769"/>
                  </a:ext>
                </a:extLst>
              </a:tr>
              <a:tr h="347633">
                <a:tc>
                  <a:txBody>
                    <a:bodyPr/>
                    <a:lstStyle/>
                    <a:p>
                      <a:pPr marL="91440" algn="ctr" fontAlgn="ctr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  <a:ea typeface="+mn-ea"/>
                          <a:cs typeface="+mn-cs"/>
                        </a:rPr>
                        <a:t>7</a:t>
                      </a:r>
                    </a:p>
                  </a:txBody>
                  <a:tcPr marL="9525" marR="9525" marT="9525" marB="0" anchor="ctr">
                    <a:lnL w="6350">
                      <a:solidFill>
                        <a:srgbClr val="000000"/>
                      </a:solidFill>
                      <a:prstDash val="soli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91440" algn="l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  <a:ea typeface="+mn-ea"/>
                          <a:cs typeface="+mn-cs"/>
                        </a:rPr>
                        <a:t>Mahughara Hill Decorative Stone Mine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91440" algn="l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  <a:ea typeface="+mn-ea"/>
                          <a:cs typeface="+mn-cs"/>
                        </a:rPr>
                        <a:t>M/S. </a:t>
                      </a:r>
                      <a:r>
                        <a:rPr lang="en-I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  <a:ea typeface="+mn-ea"/>
                          <a:cs typeface="+mn-cs"/>
                        </a:rPr>
                        <a:t>Nirman Vikas Pvt Ltd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91440" algn="l" fontAlgn="ctr">
                        <a:lnSpc>
                          <a:spcPct val="100000"/>
                        </a:lnSpc>
                        <a:spcBef>
                          <a:spcPts val="660"/>
                        </a:spcBef>
                      </a:pP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  <a:ea typeface="+mn-ea"/>
                          <a:cs typeface="+mn-cs"/>
                        </a:rPr>
                        <a:t>15-11-24</a:t>
                      </a:r>
                    </a:p>
                  </a:txBody>
                  <a:tcPr marL="0" marR="0" marT="844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73217232"/>
                  </a:ext>
                </a:extLst>
              </a:tr>
              <a:tr h="347633">
                <a:tc>
                  <a:txBody>
                    <a:bodyPr/>
                    <a:lstStyle/>
                    <a:p>
                      <a:pPr marL="91440" algn="ctr" fontAlgn="ctr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  <a:ea typeface="+mn-ea"/>
                          <a:cs typeface="+mn-cs"/>
                        </a:rPr>
                        <a:t>8</a:t>
                      </a:r>
                    </a:p>
                  </a:txBody>
                  <a:tcPr marL="9525" marR="9525" marT="9525" marB="0" anchor="ctr">
                    <a:lnL w="6350">
                      <a:solidFill>
                        <a:srgbClr val="000000"/>
                      </a:solidFill>
                      <a:prstDash val="soli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91440" algn="l" fontAlgn="ctr"/>
                      <a:r>
                        <a:rPr lang="en-I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  <a:ea typeface="+mn-ea"/>
                          <a:cs typeface="+mn-cs"/>
                        </a:rPr>
                        <a:t>Mahughara Decorative Stone Mine 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91440" algn="l" fontAlgn="ctr"/>
                      <a:r>
                        <a:rPr lang="en-I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  <a:ea typeface="+mn-ea"/>
                          <a:cs typeface="+mn-cs"/>
                        </a:rPr>
                        <a:t>Lessee : SUMITA DAS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91440" algn="l" fontAlgn="ctr">
                        <a:lnSpc>
                          <a:spcPct val="100000"/>
                        </a:lnSpc>
                        <a:spcBef>
                          <a:spcPts val="660"/>
                        </a:spcBef>
                      </a:pP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  <a:ea typeface="+mn-ea"/>
                          <a:cs typeface="+mn-cs"/>
                        </a:rPr>
                        <a:t>15-11-24</a:t>
                      </a:r>
                    </a:p>
                  </a:txBody>
                  <a:tcPr marL="0" marR="0" marT="844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01885088"/>
                  </a:ext>
                </a:extLst>
              </a:tr>
              <a:tr h="347633">
                <a:tc>
                  <a:txBody>
                    <a:bodyPr/>
                    <a:lstStyle/>
                    <a:p>
                      <a:pPr marL="91440" algn="ctr" fontAlgn="ctr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  <a:ea typeface="+mn-ea"/>
                          <a:cs typeface="+mn-cs"/>
                        </a:rPr>
                        <a:t>9</a:t>
                      </a:r>
                    </a:p>
                  </a:txBody>
                  <a:tcPr marL="9525" marR="9525" marT="9525" marB="0" anchor="ctr">
                    <a:lnL w="6350">
                      <a:solidFill>
                        <a:srgbClr val="000000"/>
                      </a:solidFill>
                      <a:prstDash val="soli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1440" algn="l" fontAlgn="ctr"/>
                      <a:r>
                        <a:rPr lang="en-IN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  <a:ea typeface="+mn-ea"/>
                          <a:cs typeface="+mn-cs"/>
                        </a:rPr>
                        <a:t>Amarjyoti</a:t>
                      </a:r>
                      <a:r>
                        <a:rPr lang="en-I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  <a:ea typeface="+mn-ea"/>
                          <a:cs typeface="+mn-cs"/>
                        </a:rPr>
                        <a:t> Granite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91440" algn="l" fontAlgn="ctr"/>
                      <a:r>
                        <a:rPr lang="en-IN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  <a:ea typeface="+mn-ea"/>
                          <a:cs typeface="+mn-cs"/>
                        </a:rPr>
                        <a:t>Amarjyoti Granite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91440" marR="0" lvl="0" indent="0" algn="l" defTabSz="914400" eaLnBrk="1" fontAlgn="ctr" latinLnBrk="0" hangingPunct="1">
                        <a:lnSpc>
                          <a:spcPct val="100000"/>
                        </a:lnSpc>
                        <a:spcBef>
                          <a:spcPts val="66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  <a:ea typeface="+mn-ea"/>
                          <a:cs typeface="+mn-cs"/>
                        </a:rPr>
                        <a:t>16-11-24</a:t>
                      </a:r>
                    </a:p>
                  </a:txBody>
                  <a:tcPr marL="0" marR="0" marT="844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21523857"/>
                  </a:ext>
                </a:extLst>
              </a:tr>
              <a:tr h="347487">
                <a:tc>
                  <a:txBody>
                    <a:bodyPr/>
                    <a:lstStyle/>
                    <a:p>
                      <a:pPr marL="91440" algn="ctr" fontAlgn="ctr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  <a:ea typeface="+mn-ea"/>
                          <a:cs typeface="+mn-cs"/>
                        </a:rPr>
                        <a:t>10</a:t>
                      </a:r>
                    </a:p>
                  </a:txBody>
                  <a:tcPr marL="9525" marR="9525" marT="9525" marB="0" anchor="ctr">
                    <a:lnL w="6350">
                      <a:solidFill>
                        <a:srgbClr val="000000"/>
                      </a:solidFill>
                      <a:prstDash val="soli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91440" algn="l" fontAlgn="ctr"/>
                      <a:r>
                        <a:rPr lang="en-I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  <a:ea typeface="+mn-ea"/>
                          <a:cs typeface="+mn-cs"/>
                        </a:rPr>
                        <a:t>Bhagabanpur granite Mines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91440" algn="l" fontAlgn="ctr"/>
                      <a:r>
                        <a:rPr lang="en-I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  <a:ea typeface="+mn-ea"/>
                          <a:cs typeface="+mn-cs"/>
                        </a:rPr>
                        <a:t>M/s. Neelachal Granite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91440" algn="l" fontAlgn="ctr">
                        <a:lnSpc>
                          <a:spcPct val="100000"/>
                        </a:lnSpc>
                        <a:spcBef>
                          <a:spcPts val="660"/>
                        </a:spcBef>
                      </a:pP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  <a:ea typeface="+mn-ea"/>
                          <a:cs typeface="+mn-cs"/>
                        </a:rPr>
                        <a:t>16-11-24</a:t>
                      </a:r>
                    </a:p>
                  </a:txBody>
                  <a:tcPr marL="0" marR="0" marT="844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7112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5" name="object 2"/>
          <p:cNvSpPr txBox="1"/>
          <p:nvPr/>
        </p:nvSpPr>
        <p:spPr>
          <a:xfrm>
            <a:off x="142844" y="79324"/>
            <a:ext cx="8858312" cy="705962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0" marR="119380" lvl="0" indent="0" algn="ctr" defTabSz="914400" rtl="0" eaLnBrk="1" fontAlgn="auto" latinLnBrk="0" hangingPunct="1">
              <a:lnSpc>
                <a:spcPct val="1501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3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42</a:t>
            </a:r>
            <a:r>
              <a:rPr kumimoji="0" lang="en-US" sz="1800" b="1" i="0" u="none" strike="noStrike" kern="1200" cap="none" spc="30" normalizeH="0" baseline="3000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nd</a:t>
            </a:r>
            <a:r>
              <a:rPr kumimoji="0" lang="en-US" sz="1800" b="1" i="0" u="none" strike="noStrike" kern="1200" cap="none" spc="3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 </a:t>
            </a:r>
            <a:r>
              <a:rPr kumimoji="0" lang="en-US" sz="1800" b="1" i="0" u="none" strike="noStrike" kern="1200" cap="none" spc="-15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ANNUAL</a:t>
            </a:r>
            <a:r>
              <a:rPr kumimoji="0" lang="en-US" sz="1800" b="1" i="0" u="none" strike="noStrike" kern="1200" cap="none" spc="-11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  </a:t>
            </a:r>
            <a:r>
              <a:rPr kumimoji="0" lang="en-US" sz="1800" b="1" i="0" u="none" strike="noStrike" kern="1200" cap="none" spc="-1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MINES  </a:t>
            </a:r>
            <a:r>
              <a:rPr kumimoji="0" lang="en-US" sz="1800" b="1" i="0" u="none" strike="noStrike" kern="1200" cap="none" spc="-165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SAFETY  </a:t>
            </a:r>
            <a:r>
              <a:rPr kumimoji="0" lang="en-US" sz="1800" b="1" i="0" u="none" strike="noStrike" kern="1200" cap="none" spc="-175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WEEK  </a:t>
            </a:r>
            <a:r>
              <a:rPr kumimoji="0" lang="en-US" sz="1800" b="1" i="0" u="none" strike="noStrike" kern="1200" cap="none" spc="-145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CELEBRATION </a:t>
            </a:r>
            <a:r>
              <a:rPr kumimoji="0" lang="en-US" sz="1800" b="1" i="0" u="none" strike="noStrike" kern="1200" cap="none" spc="17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-</a:t>
            </a:r>
            <a:r>
              <a:rPr kumimoji="0" lang="en-US" sz="1800" b="1" i="0" u="none" strike="noStrike" kern="1200" cap="none" spc="4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2024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-65" normalizeH="0" baseline="0" noProof="0" dirty="0">
                <a:ln>
                  <a:noFill/>
                </a:ln>
                <a:solidFill>
                  <a:srgbClr val="66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BHUBANESWAR</a:t>
            </a:r>
            <a:r>
              <a:rPr kumimoji="0" sz="1800" b="1" i="0" u="none" strike="noStrike" kern="1200" cap="none" spc="-65" normalizeH="0" baseline="0" noProof="0" dirty="0">
                <a:ln>
                  <a:noFill/>
                </a:ln>
                <a:solidFill>
                  <a:srgbClr val="66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sz="1800" b="1" i="0" u="none" strike="noStrike" kern="1200" cap="none" spc="-60" normalizeH="0" baseline="0" noProof="0" dirty="0">
                <a:ln>
                  <a:noFill/>
                </a:ln>
                <a:solidFill>
                  <a:srgbClr val="66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REGION</a:t>
            </a:r>
            <a:r>
              <a:rPr kumimoji="0" lang="en-US" sz="1800" b="1" i="0" u="none" strike="noStrike" kern="1200" cap="none" spc="-60" normalizeH="0" baseline="0" noProof="0" dirty="0">
                <a:ln>
                  <a:noFill/>
                </a:ln>
                <a:solidFill>
                  <a:srgbClr val="66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1 </a:t>
            </a:r>
            <a:r>
              <a:rPr kumimoji="0" sz="1800" b="1" i="0" u="none" strike="noStrike" kern="1200" cap="none" spc="-60" normalizeH="0" baseline="0" noProof="0" dirty="0">
                <a:ln>
                  <a:noFill/>
                </a:ln>
                <a:solidFill>
                  <a:srgbClr val="66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(GROUP </a:t>
            </a:r>
            <a:r>
              <a:rPr kumimoji="0" lang="en-US" sz="1800" b="1" i="0" u="none" strike="noStrike" kern="1200" cap="none" spc="140" normalizeH="0" baseline="0" noProof="0" dirty="0">
                <a:ln>
                  <a:noFill/>
                </a:ln>
                <a:solidFill>
                  <a:srgbClr val="66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–</a:t>
            </a:r>
            <a:r>
              <a:rPr kumimoji="0" sz="1800" b="1" i="0" u="none" strike="noStrike" kern="1200" cap="none" spc="20" normalizeH="0" baseline="0" noProof="0" dirty="0">
                <a:ln>
                  <a:noFill/>
                </a:ln>
                <a:solidFill>
                  <a:srgbClr val="66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A</a:t>
            </a:r>
            <a:r>
              <a:rPr kumimoji="0" lang="en-IN" sz="1800" b="1" i="0" u="none" strike="noStrike" kern="1200" cap="none" spc="20" normalizeH="0" baseline="0" noProof="0" dirty="0">
                <a:ln>
                  <a:noFill/>
                </a:ln>
                <a:solidFill>
                  <a:srgbClr val="66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-7</a:t>
            </a:r>
            <a:r>
              <a:rPr kumimoji="0" sz="1800" b="1" i="0" u="none" strike="noStrike" kern="1200" cap="none" spc="20" normalizeH="0" baseline="0" noProof="0" dirty="0">
                <a:ln>
                  <a:noFill/>
                </a:ln>
                <a:solidFill>
                  <a:srgbClr val="66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)</a:t>
            </a: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pic>
        <p:nvPicPr>
          <p:cNvPr id="2" name="Picture 2">
            <a:extLst>
              <a:ext uri="{FF2B5EF4-FFF2-40B4-BE49-F238E27FC236}">
                <a16:creationId xmlns:a16="http://schemas.microsoft.com/office/drawing/2014/main" id="{15289F3C-1BA1-DB7F-9192-46C4A86554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2658" y="51470"/>
            <a:ext cx="1361342" cy="6806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BD5F615A-9881-2E39-F2FA-1B6E5090DF25}"/>
              </a:ext>
            </a:extLst>
          </p:cNvPr>
          <p:cNvCxnSpPr/>
          <p:nvPr/>
        </p:nvCxnSpPr>
        <p:spPr>
          <a:xfrm>
            <a:off x="0" y="843558"/>
            <a:ext cx="9144000" cy="0"/>
          </a:xfrm>
          <a:prstGeom prst="line">
            <a:avLst/>
          </a:prstGeom>
          <a:ln w="571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>
            <a:extLst>
              <a:ext uri="{FF2B5EF4-FFF2-40B4-BE49-F238E27FC236}">
                <a16:creationId xmlns:a16="http://schemas.microsoft.com/office/drawing/2014/main" id="{6CD11111-80F3-152C-EC4E-D0D65D470F7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2056" y="32657"/>
            <a:ext cx="792815" cy="7223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93343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docMetadata/LabelInfo.xml><?xml version="1.0" encoding="utf-8"?>
<clbl:labelList xmlns:clbl="http://schemas.microsoft.com/office/2020/mipLabelMetadata">
  <clbl:label id="{37cd273a-1cec-4aae-a297-41480ea54f8d}" enabled="0" method="" siteId="{37cd273a-1cec-4aae-a297-41480ea54f8d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12628</TotalTime>
  <Words>3914</Words>
  <Application>Microsoft Office PowerPoint</Application>
  <PresentationFormat>On-screen Show (16:9)</PresentationFormat>
  <Paragraphs>1003</Paragraphs>
  <Slides>25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3" baseType="lpstr">
      <vt:lpstr>Aharoni</vt:lpstr>
      <vt:lpstr>Aptos</vt:lpstr>
      <vt:lpstr>Aptos Narrow</vt:lpstr>
      <vt:lpstr>Brush Script MT</vt:lpstr>
      <vt:lpstr>Calibri</vt:lpstr>
      <vt:lpstr>Times New Roman</vt:lpstr>
      <vt:lpstr>Trebuchet MS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googleslidesppt.com;allppt.com</dc:creator>
  <cp:lastModifiedBy>Pramanik, Piyush - AM/NS India - Academy for Skill Development (HAZ)</cp:lastModifiedBy>
  <cp:revision>315</cp:revision>
  <cp:lastPrinted>2024-08-14T07:43:53Z</cp:lastPrinted>
  <dcterms:created xsi:type="dcterms:W3CDTF">2021-12-04T09:09:11Z</dcterms:created>
  <dcterms:modified xsi:type="dcterms:W3CDTF">2024-11-06T11:30:38Z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2021-11-30T00:00:00Z</vt:filetime>
  </property>
  <property fmtid="{D5CDD505-2E9C-101B-9397-08002B2CF9AE}" pid="3" name="Creator">
    <vt:lpwstr>Microsoft® PowerPoint® 2019</vt:lpwstr>
  </property>
  <property fmtid="{D5CDD505-2E9C-101B-9397-08002B2CF9AE}" pid="4" name="LastSaved">
    <vt:filetime>2021-12-04T00:00:00Z</vt:filetime>
  </property>
</Properties>
</file>